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1" r:id="rId13"/>
    <p:sldId id="282" r:id="rId14"/>
    <p:sldId id="279" r:id="rId15"/>
    <p:sldId id="280" r:id="rId16"/>
    <p:sldId id="283" r:id="rId17"/>
    <p:sldId id="285" r:id="rId18"/>
    <p:sldId id="284" r:id="rId19"/>
    <p:sldId id="278" r:id="rId2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52"/>
    <p:restoredTop sz="94635"/>
  </p:normalViewPr>
  <p:slideViewPr>
    <p:cSldViewPr>
      <p:cViewPr varScale="1">
        <p:scale>
          <a:sx n="82" d="100"/>
          <a:sy n="82" d="100"/>
        </p:scale>
        <p:origin x="638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BCFA0D-6774-77E0-BDC0-F010BF5F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D3F6E-7415-EA45-ADAE-A884A2CEA042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400EFF-D273-3DD2-3A5D-E85C1B1B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FBEF84-24B1-EFEB-5817-5C79B88BA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75626-2233-E145-98A7-4571D316684C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2451023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91DA68-F40A-3405-7C8F-9C73FA1D8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BE7FE-4953-1F4A-8067-EE7B19A90F32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107FA66-09A8-7114-D2F9-92E87F0B9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047D77-1BA6-9091-5146-33909EF02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592D8-53C6-A547-BD6A-CA830F810C65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55266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3C1284-4A99-9131-C7D6-2CCB35606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A87AE-3D82-1D47-BAB4-3E37D3E9EB97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9D5903-D651-30D1-D972-99A68E96D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3E4A3B-46EB-6140-D422-54C4631C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A9947-CD16-2D4B-AE4B-2AC4695978C4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73883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8B4DFA-6E47-459B-33BA-E86138595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F1257-52FD-FB45-ADDC-A6C11184B680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A16B5B-D0C3-D106-1FE1-305B527F7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6405CD-FBC3-31CA-66D3-76269DF83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55003-F514-CD43-A962-1EF684B288D2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198124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E73B74-C090-9170-A115-8C3679D4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2C3F2-37F4-9D4C-9387-12631B9F87B5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8AA2AC-9B28-0E13-F689-8555C0736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1DC27C-2F16-0BAE-F3EB-A19CAD2B9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FB362-DF04-8A43-BC77-2A2445AC1190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3052689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6DE3605D-DB9D-6136-B03F-C1A84F36D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FC897-E188-D147-A6FC-D18279DDE918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4769EAB-AC87-AC32-4D9E-0E0C5C9D2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30FF9866-A7EA-EDA9-D5EB-9675E1E68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09DA53-67F2-4C44-A5CC-F074158E84B2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105731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6BCC8217-57DD-6049-650A-A3A82314E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1038-1FEB-B841-921E-EB3F2D696479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8" name="Espace réservé du pied de page 4">
            <a:extLst>
              <a:ext uri="{FF2B5EF4-FFF2-40B4-BE49-F238E27FC236}">
                <a16:creationId xmlns:a16="http://schemas.microsoft.com/office/drawing/2014/main" id="{81470B65-F32A-2256-A5FC-BEA81A66C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D0CDD263-0CEA-5B78-05C1-417193D2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319D2-4D54-2C4F-BEE8-EC54E7EF9611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259501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DF3248F2-52E4-60C7-1E3B-B0F8B04F2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47E6F-84CC-9A4C-8478-5A7A96E5A3CB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1748A184-4B14-F0E9-B121-BECE0D290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79B93506-1032-675F-5BFF-0EBFAE03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CAB8D-0339-6242-9396-5D73D613773D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2614345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>
            <a:extLst>
              <a:ext uri="{FF2B5EF4-FFF2-40B4-BE49-F238E27FC236}">
                <a16:creationId xmlns:a16="http://schemas.microsoft.com/office/drawing/2014/main" id="{8CD2516B-E15F-B195-4664-0228417C6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E92E2-47F9-8443-BAA4-7AD7C2BD1B20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3" name="Espace réservé du pied de page 4">
            <a:extLst>
              <a:ext uri="{FF2B5EF4-FFF2-40B4-BE49-F238E27FC236}">
                <a16:creationId xmlns:a16="http://schemas.microsoft.com/office/drawing/2014/main" id="{77FE9241-6810-1E22-A99F-A84669225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46AD0C76-DD5E-6AAD-0600-D74180E5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60D42-F154-5D43-9D47-699CF5E4E1DA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152861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7F393287-9EFE-52E0-1A03-B863BBC4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097BD-EE05-ED44-AEA7-C4062C80AC2D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6903EB23-1BAC-7D2A-981F-0D4E7CA17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B1FA6CBB-1358-91A7-4382-5DC5B99CD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99400-9A65-6345-A096-30DCECBF42D9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243520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>
            <a:extLst>
              <a:ext uri="{FF2B5EF4-FFF2-40B4-BE49-F238E27FC236}">
                <a16:creationId xmlns:a16="http://schemas.microsoft.com/office/drawing/2014/main" id="{0F35D177-9F30-7CEB-20D7-30C07049A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7787B-2F41-1B44-88EF-D81FA2EFA820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4A027A8A-368C-1396-A4CB-65769D6AB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AD0EF50E-9304-89A2-6C8A-2309189F7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92FE2-0628-A944-A3BD-AE7DC8D47C11}" type="slidenum">
              <a:rPr lang="fr-FR" altLang="fr-BF"/>
              <a:pPr/>
              <a:t>‹#›</a:t>
            </a:fld>
            <a:endParaRPr lang="fr-FR" altLang="fr-BF"/>
          </a:p>
        </p:txBody>
      </p:sp>
    </p:spTree>
    <p:extLst>
      <p:ext uri="{BB962C8B-B14F-4D97-AF65-F5344CB8AC3E}">
        <p14:creationId xmlns:p14="http://schemas.microsoft.com/office/powerpoint/2010/main" val="1715834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FE58AD34-5837-FB18-1C3C-180D7EAE813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BF"/>
              <a:t>Modifiez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1F92F621-08DF-2F04-C7E4-DC871BF332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BF"/>
              <a:t>Modifiez les styles du texte du masque</a:t>
            </a:r>
          </a:p>
          <a:p>
            <a:pPr lvl="1"/>
            <a:r>
              <a:rPr lang="fr-FR" altLang="fr-BF"/>
              <a:t>Deuxième niveau</a:t>
            </a:r>
          </a:p>
          <a:p>
            <a:pPr lvl="2"/>
            <a:r>
              <a:rPr lang="fr-FR" altLang="fr-BF"/>
              <a:t>Troisième niveau</a:t>
            </a:r>
          </a:p>
          <a:p>
            <a:pPr lvl="3"/>
            <a:r>
              <a:rPr lang="fr-FR" altLang="fr-BF"/>
              <a:t>Quatrième niveau</a:t>
            </a:r>
          </a:p>
          <a:p>
            <a:pPr lvl="4"/>
            <a:r>
              <a:rPr lang="fr-FR" altLang="fr-BF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DF6D64-6E4C-C8D2-ADEE-33E0C63D05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D92DEF-DEA1-A94D-8C23-B33E44DFFA1F}" type="datetimeFigureOut">
              <a:rPr lang="fr-FR"/>
              <a:pPr>
                <a:defRPr/>
              </a:pPr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51897CB-9838-1B06-B181-CE8FE6D967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100E43-C591-85A1-97EA-1C80D34AD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9139A49-F588-2F4A-B58A-2554770297FF}" type="slidenum">
              <a:rPr lang="fr-FR" altLang="fr-BF"/>
              <a:pPr/>
              <a:t>‹#›</a:t>
            </a:fld>
            <a:endParaRPr lang="fr-FR" altLang="fr-BF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>
            <a:extLst>
              <a:ext uri="{FF2B5EF4-FFF2-40B4-BE49-F238E27FC236}">
                <a16:creationId xmlns:a16="http://schemas.microsoft.com/office/drawing/2014/main" id="{D6093B4A-F889-83AF-FF5C-7E6CDFA0D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891530"/>
          </a:xfrm>
        </p:spPr>
        <p:txBody>
          <a:bodyPr/>
          <a:lstStyle/>
          <a:p>
            <a:r>
              <a:rPr lang="fr-FR" altLang="fr-BF" dirty="0"/>
              <a:t>Comment écrire un abstract?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6D9D990-7EFE-772C-D443-547C788449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S. Kouanda, MD, </a:t>
            </a:r>
            <a:r>
              <a:rPr lang="fr-FR" dirty="0" err="1"/>
              <a:t>MSc</a:t>
            </a:r>
            <a:r>
              <a:rPr lang="fr-FR" dirty="0"/>
              <a:t>, PhD</a:t>
            </a:r>
          </a:p>
        </p:txBody>
      </p:sp>
      <p:pic>
        <p:nvPicPr>
          <p:cNvPr id="4" name="Picture 3" descr="A logo with a map and a red ribbon&#10;&#10;AI-generated content may be incorrect.">
            <a:extLst>
              <a:ext uri="{FF2B5EF4-FFF2-40B4-BE49-F238E27FC236}">
                <a16:creationId xmlns:a16="http://schemas.microsoft.com/office/drawing/2014/main" id="{7D51CBC8-F969-E162-F008-55BAF54A7C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70917"/>
            <a:ext cx="2095128" cy="20951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>
            <a:extLst>
              <a:ext uri="{FF2B5EF4-FFF2-40B4-BE49-F238E27FC236}">
                <a16:creationId xmlns:a16="http://schemas.microsoft.com/office/drawing/2014/main" id="{3909E8F1-74FC-B835-9BDB-5B3C9DBC2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Rédiger le résumé</a:t>
            </a:r>
          </a:p>
        </p:txBody>
      </p:sp>
      <p:sp>
        <p:nvSpPr>
          <p:cNvPr id="12291" name="Espace réservé du contenu 2">
            <a:extLst>
              <a:ext uri="{FF2B5EF4-FFF2-40B4-BE49-F238E27FC236}">
                <a16:creationId xmlns:a16="http://schemas.microsoft.com/office/drawing/2014/main" id="{AAA1AEA5-E1AE-E4FF-9434-37B82B68C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BF"/>
              <a:t>4eme étape: veiller à une lecture aisée</a:t>
            </a:r>
          </a:p>
          <a:p>
            <a:r>
              <a:rPr lang="fr-FR" altLang="fr-BF"/>
              <a:t>5eme étape: choisir un titre</a:t>
            </a:r>
          </a:p>
          <a:p>
            <a:pPr lvl="1"/>
            <a:r>
              <a:rPr lang="fr-FR" altLang="fr-BF"/>
              <a:t>Titre descriptif et simple mais pas trop bref</a:t>
            </a:r>
          </a:p>
          <a:p>
            <a:pPr lvl="1"/>
            <a:r>
              <a:rPr lang="fr-FR" altLang="fr-BF"/>
              <a:t>Titre accrocheur</a:t>
            </a:r>
          </a:p>
          <a:p>
            <a:pPr lvl="1"/>
            <a:r>
              <a:rPr lang="fr-FR" altLang="fr-BF"/>
              <a:t>Ne faites pas de l’esprit aux dépens de la clarté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>
            <a:extLst>
              <a:ext uri="{FF2B5EF4-FFF2-40B4-BE49-F238E27FC236}">
                <a16:creationId xmlns:a16="http://schemas.microsoft.com/office/drawing/2014/main" id="{2672549B-96D1-8753-CF75-DBF399F57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Rédiger le résumé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84888E-5F01-7023-BC72-48D719BDE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Vérification du résumé: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D’autres personnes d’autres disciplines pourraient elles comprendre le résumé?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Résumé clair et précis?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Vérifier la grammaire, l’orthographe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Nombre maximum de mots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Directives des organisateurs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DB28F5-0F89-32AA-E0D9-B881DD872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latin typeface="Arial Narrow" panose="020B0604020202020204" pitchFamily="34" charset="0"/>
                <a:cs typeface="Arial Narrow" panose="020B0604020202020204" pitchFamily="34" charset="0"/>
              </a:rPr>
              <a:t>C</a:t>
            </a:r>
            <a:r>
              <a:rPr lang="fr-BF" b="1" dirty="0">
                <a:latin typeface="Arial Narrow" panose="020B0604020202020204" pitchFamily="34" charset="0"/>
                <a:cs typeface="Arial Narrow" panose="020B0604020202020204" pitchFamily="34" charset="0"/>
              </a:rPr>
              <a:t>e qu’il faut eviter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9E2D6B-630D-5DE6-E2F9-BF310FCD2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000" dirty="0"/>
              <a:t>P</a:t>
            </a:r>
            <a:r>
              <a:rPr lang="fr-BF" sz="3000" dirty="0"/>
              <a:t>ersuasion et non description</a:t>
            </a:r>
          </a:p>
          <a:p>
            <a:r>
              <a:rPr lang="fr-FR" sz="3000" dirty="0"/>
              <a:t>E</a:t>
            </a:r>
            <a:r>
              <a:rPr lang="fr-BF" sz="3000" dirty="0"/>
              <a:t>viter: Aspects épidemiologiques, cliniques, biologiques et évolutifs</a:t>
            </a:r>
          </a:p>
          <a:p>
            <a:r>
              <a:rPr lang="fr-FR" sz="3000" dirty="0"/>
              <a:t>I</a:t>
            </a:r>
            <a:r>
              <a:rPr lang="fr-BF" sz="3000" dirty="0"/>
              <a:t>l faut se concentrer sur un message </a:t>
            </a:r>
          </a:p>
          <a:p>
            <a:r>
              <a:rPr lang="fr-FR" sz="3000" dirty="0"/>
              <a:t>E</a:t>
            </a:r>
            <a:r>
              <a:rPr lang="fr-BF" sz="3000" dirty="0"/>
              <a:t>viter des nombreux messages pour un même abstract</a:t>
            </a:r>
          </a:p>
          <a:p>
            <a:r>
              <a:rPr lang="fr-FR" sz="3000" dirty="0"/>
              <a:t>Un </a:t>
            </a:r>
            <a:r>
              <a:rPr lang="fr-BF" sz="3000" dirty="0"/>
              <a:t>message= un abstract</a:t>
            </a:r>
          </a:p>
          <a:p>
            <a:r>
              <a:rPr lang="fr-FR" sz="3000" dirty="0"/>
              <a:t>P</a:t>
            </a:r>
            <a:r>
              <a:rPr lang="fr-BF" sz="3000" dirty="0"/>
              <a:t>as de tableaux ni de figures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516713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4A06FA-60DA-C85A-F44B-A905A6F9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</a:t>
            </a:r>
            <a:r>
              <a:rPr lang="fr-BF" dirty="0"/>
              <a:t>e qu’il faut eviter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1F764F-BB96-F6D0-1764-745861AFE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présentation déjà effectuée à une </a:t>
            </a:r>
            <a:r>
              <a:rPr lang="fr-FR" sz="2400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conference</a:t>
            </a: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 peut pas être resoumise à une autre conférence</a:t>
            </a:r>
          </a:p>
          <a:p>
            <a:pPr>
              <a:lnSpc>
                <a:spcPct val="107000"/>
              </a:lnSpc>
            </a:pP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Idem pour un abstract accepté pour un congrès et qui n'a pas été présenté ( par défaut de participation)</a:t>
            </a:r>
            <a:endParaRPr lang="fr-BF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Eviter les plagiats</a:t>
            </a:r>
            <a:endParaRPr lang="fr-BF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1000187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6A700-874E-8DC8-7EE0-68829905F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</a:t>
            </a:r>
            <a:r>
              <a:rPr lang="fr-BF" dirty="0"/>
              <a:t>oumission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AAD9864-2787-3D24-4E45-97AFFBE25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dirty="0"/>
              <a:t>R</a:t>
            </a:r>
            <a:r>
              <a:rPr lang="fr-BF" sz="3200" dirty="0"/>
              <a:t>eception de plusieurs centaines voire milliers d’abstracts</a:t>
            </a:r>
          </a:p>
          <a:p>
            <a:r>
              <a:rPr lang="fr-FR" sz="3200" dirty="0"/>
              <a:t>V</a:t>
            </a:r>
            <a:r>
              <a:rPr lang="fr-BF" sz="3200" dirty="0"/>
              <a:t>otre abstract sera soumis à des reviewers</a:t>
            </a:r>
          </a:p>
          <a:p>
            <a:r>
              <a:rPr lang="fr-BF" sz="3200" dirty="0"/>
              <a:t> Votre objectif: convaincre les reviewers que votre presentation est importante pour la conference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128021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E3D226B-ED90-F93E-C23F-2255D3BC7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fr-FR" b="1" dirty="0">
                <a:latin typeface="Arial Narrow" panose="020B0604020202020204" pitchFamily="34" charset="0"/>
                <a:cs typeface="Arial Narrow" panose="020B0604020202020204" pitchFamily="34" charset="0"/>
              </a:rPr>
              <a:t>Bon Resumé?</a:t>
            </a:r>
          </a:p>
        </p:txBody>
      </p:sp>
      <p:sp>
        <p:nvSpPr>
          <p:cNvPr id="21507" name="Rectangle 8">
            <a:extLst>
              <a:ext uri="{FF2B5EF4-FFF2-40B4-BE49-F238E27FC236}">
                <a16:creationId xmlns:a16="http://schemas.microsoft.com/office/drawing/2014/main" id="{6F90A778-3927-F569-E1CF-0E03A66C7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616" y="2402682"/>
            <a:ext cx="6477000" cy="2098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7866" tIns="33338" rIns="67866" bIns="33338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fr-FR" altLang="fr-FR" sz="2400" dirty="0">
                <a:latin typeface="Arial" panose="020B0604020202020204" pitchFamily="34" charset="0"/>
              </a:rPr>
              <a:t>Bons résumé 		 	Accepté </a:t>
            </a:r>
          </a:p>
          <a:p>
            <a:pPr>
              <a:spcBef>
                <a:spcPct val="50000"/>
              </a:spcBef>
            </a:pPr>
            <a:endParaRPr lang="fr-FR" altLang="fr-FR" sz="2400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fr-FR" altLang="fr-FR" sz="2400" dirty="0">
                <a:latin typeface="Arial" panose="020B0604020202020204" pitchFamily="34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fr-FR" altLang="fr-FR" sz="2400" dirty="0">
                <a:latin typeface="Arial" panose="020B0604020202020204" pitchFamily="34" charset="0"/>
              </a:rPr>
              <a:t>Mauvais résumé      	      	Non accepté</a:t>
            </a:r>
          </a:p>
        </p:txBody>
      </p:sp>
      <p:sp>
        <p:nvSpPr>
          <p:cNvPr id="21509" name="Line 11">
            <a:extLst>
              <a:ext uri="{FF2B5EF4-FFF2-40B4-BE49-F238E27FC236}">
                <a16:creationId xmlns:a16="http://schemas.microsoft.com/office/drawing/2014/main" id="{CEA761E5-575B-F7D6-575D-D020261E844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624288"/>
            <a:ext cx="904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F"/>
          </a:p>
        </p:txBody>
      </p:sp>
      <p:sp>
        <p:nvSpPr>
          <p:cNvPr id="21510" name="Line 12">
            <a:extLst>
              <a:ext uri="{FF2B5EF4-FFF2-40B4-BE49-F238E27FC236}">
                <a16:creationId xmlns:a16="http://schemas.microsoft.com/office/drawing/2014/main" id="{01538F3B-BBB7-1535-7FF5-231521F137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1999" y="4185045"/>
            <a:ext cx="9048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F"/>
          </a:p>
        </p:txBody>
      </p:sp>
      <p:sp>
        <p:nvSpPr>
          <p:cNvPr id="54285" name="Line 13">
            <a:extLst>
              <a:ext uri="{FF2B5EF4-FFF2-40B4-BE49-F238E27FC236}">
                <a16:creationId xmlns:a16="http://schemas.microsoft.com/office/drawing/2014/main" id="{737C6C93-D2DB-110A-1D39-B266F0DF3CCB}"/>
              </a:ext>
            </a:extLst>
          </p:cNvPr>
          <p:cNvSpPr>
            <a:spLocks noChangeShapeType="1"/>
          </p:cNvSpPr>
          <p:nvPr/>
        </p:nvSpPr>
        <p:spPr bwMode="auto">
          <a:xfrm rot="529418" flipV="1">
            <a:off x="4444289" y="2694439"/>
            <a:ext cx="1314450" cy="13144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F"/>
          </a:p>
        </p:txBody>
      </p:sp>
      <p:sp>
        <p:nvSpPr>
          <p:cNvPr id="54286" name="Line 14">
            <a:extLst>
              <a:ext uri="{FF2B5EF4-FFF2-40B4-BE49-F238E27FC236}">
                <a16:creationId xmlns:a16="http://schemas.microsoft.com/office/drawing/2014/main" id="{69941EEA-FA7E-9FFB-40BF-EB298D7146E0}"/>
              </a:ext>
            </a:extLst>
          </p:cNvPr>
          <p:cNvSpPr>
            <a:spLocks noChangeShapeType="1"/>
          </p:cNvSpPr>
          <p:nvPr/>
        </p:nvSpPr>
        <p:spPr bwMode="auto">
          <a:xfrm rot="15394739" flipV="1">
            <a:off x="4254159" y="2735998"/>
            <a:ext cx="1314450" cy="13144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BF"/>
          </a:p>
        </p:txBody>
      </p:sp>
    </p:spTree>
    <p:extLst>
      <p:ext uri="{BB962C8B-B14F-4D97-AF65-F5344CB8AC3E}">
        <p14:creationId xmlns:p14="http://schemas.microsoft.com/office/powerpoint/2010/main" val="48365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6BCBFF-F128-A133-A678-19DDF56E7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F" b="1" dirty="0">
                <a:latin typeface="Arial" panose="020B0604020202020204" pitchFamily="34" charset="0"/>
                <a:cs typeface="Arial" panose="020B0604020202020204" pitchFamily="34" charset="0"/>
              </a:rPr>
              <a:t>ICASA 2025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1351FA-1082-2C42-CBE4-ED13840F3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ts val="3150"/>
              </a:lnSpc>
            </a:pPr>
            <a:r>
              <a:rPr lang="fr-FR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Dates de soumission: </a:t>
            </a:r>
            <a:r>
              <a:rPr lang="fr-FR" b="0" i="0" u="none" strike="noStrike" dirty="0">
                <a:solidFill>
                  <a:srgbClr val="77777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mois(3rd March – 30th May)</a:t>
            </a:r>
          </a:p>
          <a:p>
            <a:pPr algn="l">
              <a:lnSpc>
                <a:spcPts val="18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endParaRPr lang="fr-FR" b="0" i="0" u="none" strike="noStrike" dirty="0">
              <a:solidFill>
                <a:srgbClr val="77777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18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r>
              <a:rPr lang="fr-FR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Nombre de mots: </a:t>
            </a:r>
            <a:r>
              <a:rPr lang="fr-FR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350 mots max</a:t>
            </a:r>
          </a:p>
          <a:p>
            <a:pPr marL="0" indent="0" algn="l">
              <a:lnSpc>
                <a:spcPts val="1800"/>
              </a:lnSpc>
              <a:spcBef>
                <a:spcPts val="675"/>
              </a:spcBef>
              <a:buNone/>
            </a:pPr>
            <a:r>
              <a:rPr lang="fr-FR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(exclusion du titre et des auteurs)</a:t>
            </a:r>
            <a:endParaRPr lang="fr-FR" i="0" u="none" strike="noStrike" dirty="0">
              <a:solidFill>
                <a:srgbClr val="77777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18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endParaRPr lang="fr-FR" b="0" i="0" u="none" strike="noStrike" dirty="0">
              <a:solidFill>
                <a:srgbClr val="77777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18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r>
              <a:rPr lang="fr-FR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Background, </a:t>
            </a:r>
            <a:r>
              <a:rPr lang="fr-FR" b="1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methodes</a:t>
            </a:r>
            <a:r>
              <a:rPr lang="fr-FR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 algn="l">
              <a:lnSpc>
                <a:spcPts val="1800"/>
              </a:lnSpc>
              <a:spcBef>
                <a:spcPts val="675"/>
              </a:spcBef>
              <a:buNone/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r-FR" b="1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resultats</a:t>
            </a:r>
            <a:r>
              <a:rPr lang="fr-FR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et conclusion</a:t>
            </a:r>
          </a:p>
          <a:p>
            <a:pPr algn="l">
              <a:lnSpc>
                <a:spcPts val="18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endParaRPr lang="fr-FR" b="1" i="0" u="none" strike="noStrike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1800"/>
              </a:lnSpc>
              <a:spcBef>
                <a:spcPts val="675"/>
              </a:spcBef>
              <a:buFont typeface="Arial" panose="020B0604020202020204" pitchFamily="34" charset="0"/>
              <a:buChar char="•"/>
            </a:pPr>
            <a:r>
              <a:rPr lang="fr-FR" b="1" i="0" u="none" strike="noStrike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Background,Description</a:t>
            </a:r>
            <a:r>
              <a:rPr lang="fr-FR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leçons </a:t>
            </a:r>
          </a:p>
          <a:p>
            <a:pPr marL="0" indent="0" algn="l">
              <a:lnSpc>
                <a:spcPts val="1800"/>
              </a:lnSpc>
              <a:spcBef>
                <a:spcPts val="675"/>
              </a:spcBef>
              <a:buNone/>
            </a:pP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lnSpc>
                <a:spcPts val="1800"/>
              </a:lnSpc>
              <a:spcBef>
                <a:spcPts val="675"/>
              </a:spcBef>
              <a:buNone/>
            </a:pPr>
            <a:r>
              <a:rPr lang="fr-FR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apprises, conclusion</a:t>
            </a:r>
            <a:endParaRPr lang="fr-FR" b="0" i="0" u="none" strike="noStrike" dirty="0">
              <a:solidFill>
                <a:srgbClr val="777777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683668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BB6F5-0C9C-B0F3-3AAC-510C11A8A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F" b="1" dirty="0">
                <a:latin typeface="Arial" panose="020B0604020202020204" pitchFamily="34" charset="0"/>
                <a:cs typeface="Arial" panose="020B0604020202020204" pitchFamily="34" charset="0"/>
              </a:rPr>
              <a:t>ICASA 2025</a:t>
            </a:r>
            <a:endParaRPr lang="fr-BF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147488-2024-5D78-4B23-7FAB9411B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F" b="1" dirty="0"/>
              <a:t>Track A</a:t>
            </a:r>
            <a:r>
              <a:rPr lang="fr-BF" dirty="0"/>
              <a:t>: sciences biologiques et pathogenie</a:t>
            </a:r>
          </a:p>
          <a:p>
            <a:r>
              <a:rPr lang="fr-BF" b="1" dirty="0"/>
              <a:t>Track B</a:t>
            </a:r>
            <a:r>
              <a:rPr lang="fr-BF" dirty="0"/>
              <a:t>: Sciences cliniques, traitement et soins</a:t>
            </a:r>
          </a:p>
          <a:p>
            <a:r>
              <a:rPr lang="fr-FR" b="1" dirty="0" err="1"/>
              <a:t>T</a:t>
            </a:r>
            <a:r>
              <a:rPr lang="fr-BF" b="1" dirty="0"/>
              <a:t>rack C</a:t>
            </a:r>
            <a:r>
              <a:rPr lang="fr-BF" dirty="0"/>
              <a:t>: Epidemiologie et prevention</a:t>
            </a:r>
          </a:p>
          <a:p>
            <a:r>
              <a:rPr lang="fr-BF" b="1" dirty="0"/>
              <a:t>Track D</a:t>
            </a:r>
            <a:r>
              <a:rPr lang="fr-BF" dirty="0"/>
              <a:t>: Droits, droits humains, sciences politiques</a:t>
            </a:r>
          </a:p>
          <a:p>
            <a:r>
              <a:rPr lang="fr-BF" b="1" dirty="0"/>
              <a:t>Track E</a:t>
            </a:r>
            <a:r>
              <a:rPr lang="fr-BF" dirty="0"/>
              <a:t>: système de santé, sciences economiques et de la mise en ouevre</a:t>
            </a:r>
          </a:p>
        </p:txBody>
      </p:sp>
    </p:spTree>
    <p:extLst>
      <p:ext uri="{BB962C8B-B14F-4D97-AF65-F5344CB8AC3E}">
        <p14:creationId xmlns:p14="http://schemas.microsoft.com/office/powerpoint/2010/main" val="4226042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76696-E6F4-179C-BD05-C8F5C73EB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D6FBD-8535-C0A7-13CC-860444C17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F" b="1" dirty="0">
                <a:latin typeface="Arial" panose="020B0604020202020204" pitchFamily="34" charset="0"/>
                <a:cs typeface="Arial" panose="020B0604020202020204" pitchFamily="34" charset="0"/>
              </a:rPr>
              <a:t>ICASA 2025</a:t>
            </a:r>
            <a:endParaRPr lang="fr-BF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6EF18A2-5695-2878-C8CB-03386487B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lnSpc>
                <a:spcPts val="3150"/>
              </a:lnSpc>
            </a:pPr>
            <a:r>
              <a:rPr lang="fr-FR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Choix de 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langue: français ou anglais</a:t>
            </a:r>
          </a:p>
          <a:p>
            <a:pPr algn="l">
              <a:lnSpc>
                <a:spcPts val="3150"/>
              </a:lnSpc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Soumission en ligne sur la plate forme ICASA2025</a:t>
            </a:r>
          </a:p>
          <a:p>
            <a:pPr algn="l">
              <a:lnSpc>
                <a:spcPts val="3150"/>
              </a:lnSpc>
            </a:pP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Revision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des abstracts par les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reviewers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3150"/>
              </a:lnSpc>
            </a:pP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Cotation de chaque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reviewer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3150"/>
              </a:lnSpc>
            </a:pP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 du comité de </a:t>
            </a:r>
            <a:r>
              <a:rPr lang="fr-FR" b="1" dirty="0" err="1">
                <a:latin typeface="Arial" panose="020B0604020202020204" pitchFamily="34" charset="0"/>
                <a:cs typeface="Arial" panose="020B0604020202020204" pitchFamily="34" charset="0"/>
              </a:rPr>
              <a:t>selection</a:t>
            </a:r>
            <a:endParaRPr lang="fr-F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ts val="3150"/>
              </a:lnSpc>
            </a:pPr>
            <a:endParaRPr lang="fr-FR" b="1" dirty="0">
              <a:latin typeface="Poppins" pitchFamily="2" charset="77"/>
            </a:endParaRPr>
          </a:p>
          <a:p>
            <a:pPr algn="l">
              <a:lnSpc>
                <a:spcPts val="3150"/>
              </a:lnSpc>
            </a:pPr>
            <a:endParaRPr lang="fr-FR" b="1" i="0" u="none" strike="noStrike" dirty="0">
              <a:effectLst/>
              <a:latin typeface="Poppins" pitchFamily="2" charset="77"/>
            </a:endParaRP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203421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>
            <a:extLst>
              <a:ext uri="{FF2B5EF4-FFF2-40B4-BE49-F238E27FC236}">
                <a16:creationId xmlns:a16="http://schemas.microsoft.com/office/drawing/2014/main" id="{F81260E6-DEF2-F1D4-8A5B-B50DB213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Fin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>
            <a:extLst>
              <a:ext uri="{FF2B5EF4-FFF2-40B4-BE49-F238E27FC236}">
                <a16:creationId xmlns:a16="http://schemas.microsoft.com/office/drawing/2014/main" id="{9917A239-E182-FCFB-844B-0090E0934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Introduction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DE39D1-4F8C-A82C-032B-0335027805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Objectifs pédagogiques: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Rédiger un résumé clair et concis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Présenter un exposé ou une affiche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>
            <a:extLst>
              <a:ext uri="{FF2B5EF4-FFF2-40B4-BE49-F238E27FC236}">
                <a16:creationId xmlns:a16="http://schemas.microsoft.com/office/drawing/2014/main" id="{0DB36CE5-67E0-3D0A-9016-934460B00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Introduction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C1A8A1-C33C-03F0-19E9-18B5A9240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Communication scientifique: informer la communauté scientifique des résultats de recherche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dirty="0"/>
              <a:t>Outils de communication: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Communication orale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Communication affichée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Article scientifique</a:t>
            </a:r>
          </a:p>
          <a:p>
            <a:pPr lvl="1" fontAlgn="auto">
              <a:spcAft>
                <a:spcPts val="0"/>
              </a:spcAft>
              <a:defRPr/>
            </a:pPr>
            <a:endParaRPr lang="fr-FR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4100" name="AutoShape 2" descr="data:image/jpeg;base64,/9j/4AAQSkZJRgABAQAAAQABAAD/2wCEAAkGBxQTEhUUERQWFBUXGRwaFxgYGBwgHxwcHhwYGx4gGxgeHCggIBwlHBgaITEhJSkrLi8uHR8zODMsOCgtLiwBCgoKBQUFDgUFDisZExkrKysrKysrKysrKysrKysrKysrKysrKysrKysrKysrKysrKysrKysrKysrKysrKysrK//AABEIAM0A9gMBIgACEQEDEQH/xAAcAAACAgMBAQAAAAAAAAAAAAAABwUGAwQIAQL/xABNEAACAQMCAwYDAwkDCAgHAAABAgMABBEFEgYhMQcTIkFRYRRxgTKRoRUjQlJicoKSsbLB0QgzNENTg6LwFhc1RFRjk9IkJXOzwsPx/8QAFAEBAAAAAAAAAAAAAAAAAAAAAP/EABQRAQAAAAAAAAAAAAAAAAAAAAD/2gAMAwEAAhEDEQA/AHjRRRQFFFFAUUUUBRRRQFFFFBWO0y97nS7xwdp7plB928I/tVra7qv5O0bvV6w28aR5/WKqi/iQfpWt2zkHS3TqZJYUA9T3qHH3A1odqa9/Jp2mr/r5w0g/8uIZP95z7UFln1f4LTBcXBLtFArOfN32j8Wbl9a3OEp5pLO3e5/zrxq78sYLDdjHtnH0qm9rTfEy2GmKcfEzBpQP9lHzPyHU/wANXybUYYniheREeTIiQnBbaMnaPYUG7RXma9oCiiigKKKKAooooCiiig8xRivaKAooooCiiig8xRXtFAUUViubhY0Z5GCqoJZicAAcySfSgy1S+Ne0uz0/KM3fT+UMZyf426J9efsarV/xNe6zI9tpGYLQHbLeMCCfUR9D93P92qRpnBtvfan8JabmtrY5urhjlpWzhufkCwKqB+03Ogd3AfEEl9Zpcyw9wXLbVznKg4DAkA4NWKoPWdfs9OhXv5EgRVCog64AwAiDmcD0FUCXtLvr4lNFsGdenfzcl+4kKPqx+VA2XYAZJwPU1VNc7SdNtciS6RmH6MWZDn325A+pFVFOzK+vTu1fUZGU9YYT4R/RB9EPlzrf1bQNG0W3M8lskjf6sSfnHd+oC7sgdOoAxQR+o9u9sqkw2s8gzhWbain+LxH8KvPAfE51G1W5aBrfcxAUtuyB+krbVyD8vI0tuFeFLjWZlv8AVB3dqDm3thyUjP6vknqerfLFOiCFUUKihVUAKoGAAOgAHQUEFxdobXRtMEbIblJZFzjcqhsfcxU488VCaPp0k+t3d1MjKltGkFvkHB3Dc7LkY8yMj1q+UUC14LtjdalfancgosTNbW4cY2onNm5+uevu1aXBU7apq02pN/otqDDa59T9p/5ck/vqPKrtx1pE13ZTW9tIsbyALubONuRuHL1GRVU4t0G6ttNt9O0mPPeHu5pRgbVI8bE8sbiebemR5igx6Drs2q6uWgcrYWWeak4mkIK8/Uc2I9AAfOmhUFwZwzFp9qlvFzxzd/N3PVj/AEHoAKnaAooooCiiigKKpuv6/Nb6rZQkj4a6R0Ix0lXmDu98gYq5UBRXma9oCiiqx2grf/Db9MZRNG25kKg94oByoz59D7460FnorFby5RWIwSASPTI6V9s4HWg+qKXOr9s2nROUj764YEqREnLI64LFc/Srnw5rK3duk6JJGr5wsi7WGDjp6e9BJ0UUUHyzY68qUmr3smv3ZtLZimnQMPiJhy71h+gp9PT7z5Z3+0fWJby4TR7FsPJzupB/q4vMH3IIyPdR+lV74e0OGyt0gt12og+pPmzHzJNBTO0/Wo9K0wW9oojeUGGBV5bRjxsMeYB6+rCqLw1rr2sCabosYnvZPFcz4BRGPUKehCDw7j4euM5qI4vuJtc1nuLY5RD3cZ8lRT45DjyJyffwin1wjwrb6fAIbdcdN7n7Tt6sf7ug8qCn8N9ksQf4jVJGvrlubbyTGD6YPNuvny9hTJhiVQFQBVAwABgAewHSqXxhfajLOLPTo+5BUNLeSDwqCekfI7n5f/zrUvwlwrFZK+15JZZMGaWRyzORn3wBzPIUG9xFrkNlA89w4VF+9j5Ko82PpSh4X0qTW7s6nqXgs4yRBExwp2npz5bARlj+keXQYqc7TeBL/UrlWWSEW8W0RIzN1PN3cBeo5DAPMY6c63NP7IoGCnUJ5rxlAAUtsjXHkka9B9aCyXnHWmw5V7yAFeW1XBI+i5qLn7XNJX/vW792OQ//AI1K2fAOmxY2WUHLoWQMf5myalYtFt15LBCB7Rr/AIUFes+0/SpDhbyNT+2GT8WUD8aslhqsEwzDNHIOvgdT/Q1pX3CllN/nbSB/nGv9cZqsah2O6VJkiF4j/wCXIw/BiRQX/NFc58Z6BotiTGk95cz5wIopYyAfR37vl8hk+1ffAnZfezzx3EwezgVg6hmPekAggAdRn1IHyoOiqKBRQFFFFAVA8ZcSrp8HxEkbyRh1V9mMqG/SOfIch9RU6TWtqNik8TxSrujkUqynzBoK3xNo41KKzntZVBimjuIpOoKjqOXqPxFafatr9zaw24tHSN551hLFdxG4HBVTyz86rfAUk2k6kdImJkt5g0lq56jqcfUK2f2hnzrJ29SSr+TjFtGLnIL/AGRINuzd+z9rPyoJHXL78jIk91eXl7PJlI4CUCSOccwipkAZH6R69DWK0u9ddWu7l4LOFFLmBYjJIUGTgrnO7H7QPsOlaOp8E6vqfdrqc9rFEjbl7lSXBx5HGAPrW1pmuajpLJDqo+JtCwRLuPmUycL3oPPHTmefu1Bo6p21uAhg06bEjBY2mO0OT5LgEE/ImtzWuOtUhsZ7mexjtdu1Yiz7m3MyjmnpgnrjnjkaO3cGNLC6A3Lb3Ksw9jhh/Yx9asHa3YfE6RchOZVRKuPMIQ39kGgrHbxdudItm3EF5oi23lnMUrfduAP0FLTiPjyW4/JrlmJtUVpMHmZBJtJPPqVRf5j60w+PbeW+4cs5Y0Z2TuZGVQSSAjxnAHPq2flS+4b4ULDVrZwfiIbfci45kJIkhA9yAnL3oL1xLqFjDrlgqNBbwwK8spXaoDuCcNt/SOF5Hnz96aXDnEttfK72kneqjbWOGHPGeWQMjB60gNCSzvNR09ruJRFPbBJASVDTp3keSQRzJRD18x604NB16zhvhpWnwrtRGklaMjahGOR6lmOQCfLI98Bd6KKKCm9nPCvwMDS3BD3c/wCcuJW65PPbn0X+uatVrdxzRiSJ1kjYZVlOQR6gjqKp/H80lxNb6ZAxX4jL3DjqtunJgPQucLn/ABonBvZvg7Y91Y22FuGTl3jADEEZGMKB9th+760E1w3wjaWJka1iEbSnLnJJPngEk4X2FTtRusa5b2ce+5lSJfLceZ9lHVj8q3LO5EqLIuQrgMNwIODzGVPMH2NBGavxZZWx2z3MSN+puBf0+wMt+FSdndLKiumdrDI3KVOPdWAI+taFjwzaQyNLFbRLK5LM4QbiSSSdx58yTUtQFFFFAUUUUEbxJqBt7WedduYo2cb87eQzz2gnHypDz8Za7q0TrawssX6ZgXbn9nvGP4Kc10RJGGBDAEHkQehHuK+YoVUBVAUDoAAAPkBQc+cC3SaWN9xo161x/tmjY/yKygL8xk+9XyDtr0/IWZLmBvMPF0+e1ifwpl1gubOOQESRo4PUMoIP0IoIjRuMrG6wILqF267d4DfyNhvwqdDDypVcd8N8PQ5N3st5P1YWIc/7pcj67aW2lXd58Tt4fkv5Ix5S4KD5gnuwP3sGg6foqL4aFyLaL40qbjb+dKYxn6cumOnLOalKDFcwLIrI4yrAhh6g9aX+scD2lpGZlv7uxjTqRcMUGeQG193rgDrTFpXdryi6utO00ttWaRpJcHHhQef03EfKgmuDOD7RGS+jnlvZGU7J5pC3hOc7RyA8x7c6muM+H4b60eC4O1DzD8vAw6MCf+TSu4GkkfSNR0wvsuLUyBMNgkc2GD6F1bp5MKO0Lik3PDlvKpO6Z0jl+ab9wPzaMGgsWn8O3dk0bXmubbZCoCuETcBjCmR2PUYHLnUxfcD2krm5d7i4G4zLH8Q7RswO4bUzjGegHLy6UttU4fXUdditXkleKO3jeUFvsDu0O2P0BJTJ65Y+lbmm38ug311ZKzTwG3e4t0c9Cqu+Pbkjg467QaBjzRw6rpp+Nhkt45Bl0l8DpsbIYk9Oa5yfKpHQtVtLiLZazRzoihGCsG5AY8Q9CPPzpa9o3Er3XDkVwMK1wyCQITjkWyPllelaU2iRadq2kNZZi+JQLMoYkMMKCSCfPdn0yuaB120CooRFCqoAVVGAAOgA9KxpZxq7SBFDuAHcKNzAdMnqcVs0tuLdWlbXtNtIpHVFDSyqpIDZDY3DzHg/4qCM7XbrRwY7W8WVJEG9DbIoKBzk9fCdxGcYPryqR7GYtM2SnTVn3jaJJJ18TDngAjwYyDyX2z5VBdsl5DHq2ltOQkcR72RtuTgSKcEAEkeDGPc0yeEuJ7e+R3tA/dq23c0ZUMf2c9enOgn6KKKDUOnR993+wd7sMe/z2Fg235bgDXzpelxW8SxQKERc4A9SckknmSSSST1rdrSg1SJppIFf87GFZkIIIVuhGRzHlkedBXNL7PbdLg3Nw8l5PnKvcHcE55ARMYGPL08sVbJ3KqSFLEAnaMZPsMnGa1LjW7dJRC88SSkZEbOobHrtJzit6gqD8R6g5xBpUgH61xPEgH8Kl2P0FWXSnmaJTcIiS/pKjFlHyYgE8vatqig9opM6/wBpWqaZOIL22gl3MTHIpKh4/ReZAYH1+7oasWndsFix2XQls5R1WVDj+Zc8j6kCgYZNVXhntCsr2V4YZCsqkjZINpYA4yuevTp19qltM4itLj/MXMMvsrqT92c1S+P+yqK8Y3Fm3w10PFkckduoLY5q2f0x9c0DIBr2kjpXaVf6ZKtrrcLMvRZgPEQDjdn7Mi9OmG9cmnBo2rw3USzW8iyxt0ZT+BHUEeh50G9VS7RdJv7mFItOnW3Jf86xJU7MH7LAE9fIYz61bM0UHNljokOlXb/lyzluELfm5wS0Z92XPiz6E5HpTZ0DtJ0cqI4J44AByRozEB8vCE+41J8acaWenofinDMR4YVAZm/h6Ae5wKVP5BueIJRKtpBYWeeUvdL3jj97AZj8sL86B9wyhgGUhlIyCDkEHoQfSvutHRdNW2gigjzsiRUXPXCjHP3reoCkzxHwTBe8RPFP3ndvaCc7X57g/d8sg4X2pzGlpcdo2mrq3dujCZVNubnlsGWDFDzzjeB4sdfago/EnZ7a2OqWSN3ptLk7Cd+GWTOB4wByyyn76rvGUIs47vSyGyt2k0JIPijZGHXzwCnzOa6Zv9NhnCieNJAjB03AHaw6MPQj1qH1saY9xF8WbU3CEd33jJvBzkYBOevPFAs3vRo+uG4vARb3UCqJApO0hIweQ58mTBA54INbOjFda1qW6jDfCQ27QK5UjcXWROQPtK59QAM9abt/p8U6bJ40lT9V1DD7iCK9trRIkCQokageFUUKB8gBgUCO03Q7mTQL+xaNjLaXB7sbTlgrKzbR1OfzhGOu4V5r11cQXWkalc200kUVoiyKFORKBKDkH7J8SMM4zim1wxf3hhkfVIord0dsbHypjHRidxx59T5ZwOlfP/TrTf8Ax1t/6yf40ENwj2hSX84SKwnSDnunkIAHI45YwSTy5E1Uu0DUH07Xob+SGSWAwbAU9cMCM9MjIODjrV8g7RtOkuI7aK4EssjbV7tWYZ93xj8alOJuI7axi727cIhO0ciSx9Ao69KBCcT8US3V7banc2LiyiYIFddwdcktncApPPI8sjGaZ3B3aJ8fdpBY2jLaord7KwAC8vCFVfCMnljOeftU0/GlrPZS3NopvVQDdCi+PmcYKMMj16dAcZqn2/avJgx2uj3G5TjaAQAT5ELHyNA3KKr3B+q3lxGz3tp8IcjYu/cSMdSOq8/I0UEVwNq0j3uqW8rl+5nDRgn7KOvID28P4mprVtCMl1b3UT93LDlH5ZEkLYLIefLmAwPkRXzZcMpFfzXqOwaeNUkj5bSVxh89c4GKWXarp00mt2SJcyW4nj2xupOEdS/kCM5JQH5ig2e3fgsSR/lCJcvEAJ1BPijHIMPQr5+x9q0uGeGdQS3iudC1DfA6g9xOR4T5r0K5ByDjbW9FxjeabJ8Lr6d/byAql0i5BBGCGAA3DB5jG4ftdarltxRHod0fgp0vdPuAziJJAWiYeR6lTzA59R15igtQ7QdWtOWo6UzgdZIM4+fLcv4ipXR+2fTJuUjyW7dMSpy/mTcMfPHyqt23EXEWoqJrKKO1hPNCQnjHzkByPcKK1tT4N1+YB7j4C4J5lGig3fIt3I/B6Bi6tFp2s2zQCaKYHmpjdS8beTAdQefQjmDg0tdL1OTSZRp2twrc2ZOIJmQOFU+m4fY9V6r7jFU+80eO2lVNTs5tPJPhnt2Zlzz/AEXZgR+44I9Ktuv9nl09k0sOrC6tAne/ny23aoJJVsvggZHLHpQT3HnDvD9tEstxGIzIC0a27Hc4x1RAduOY5nA59aoENtOyqNJTWFJ+wHb83t8sMoAx/wA5qw9hvB5uT8bdjvIoh3dsj8xkHJIB5bVyQB0yT6U+RQc6XPC/ElzGYrgSPGeqyyxEf2ic1GWHDGt6VJ8RFBKoBBfuyHVlHk6qTkdeo5ZrpwSrnbkbh1Gef3V90CP4h7YVuLLdbF7a6iljZoyR41B8QVh1HqCAcUxeOtcuIrHvtPhaeWQqE2ru2hwTvK+YHIfMjyqoduPA8MltJfRKI5ogC+OQkXIByP1hnOfpVt7KdQ7/AEm0fzWPuz84yU/Hbmgq3AXZbtc3mrf/ABF0537GO5UPq3kz+3QeVNVVx0r2igKrOvcSNBf2NqFUrcmXcxzldibl2/M9c1ZqW3HLf/PdG/339nFAyDXP3CnDy3s+s6fMAr940sJI5o6vIobPXHjUH2NdAmkvxDdDS+JFu5AY7a5j2ySbSVyVwRyHUPHGSPfNBonjO6/INxGZHivLOVIZGz4yhfaOfr+jn9n3rHd8C2UOgNezDvLqSJZBKXb7bsCoAzg/axzzk5qv9oV7HLfag1hIJoZ4EklK/ZDI8RJ6eq/e5re1e4lbh/SQ6u9r3snxLIMkKkzqg/k3YyRzAoGcmtyWvDqXDnEq2ibS367Kqpn6stLzh7iTVtMgivLoNdWVwQzFn3Mu7oQSfAT5A+E9OVTvHXG1lqGmS2entJJKVQrGIZOSxsjsPs45Kp+6sNp2iaa+hi1nc94LYQmLYxJdU2qQQMY3ANnPKgs6cYC51RbBxHJZ3VoJIsjm+5WY5OehUOMeW2qhpnBlj/0huLSa3UQ9wHgj3Ng8o8kndkn7fn5VAdnkM0Wo6NJOGCvFKkWc52k3IH0zKD8iKdWrcJiXUrS/VgrQK6SD9dWVwo+jOTQSWj8NWlr/AKNbxRH1VAD9W6n76WP+UOhX4CbPhSVgR6nwMOXyU/fTjzSx/wAoTT+80wSecMyN9Gyh/Fl+6gjuOdK/JN1BqljiJHkWO5hAwrBueQo5DIB+uD61EdmvaJZ2hvmvJXEk9y0gwjNlT7gEDnmtvVdRu+IEgtYLWS3txskmnlBAJA5bPIjmcYJzy6VAdn/EtnpS3FtqlqxmWUsCYlY9AuPFgjmuQehzQPvQdWS6gSeIMI5Bldy4JGSM49DjI9q9pX6FxVqmqXDSWMfwtmke1O8UYZtw57tv2sZ5LyFe0DK4nmnS0na1AadY2MYIyCwGcY8/8cUiNe4xN/a2d9gfF6dOrTIOQZGZSHUem6NVPoT703dO7RLKSS4jlf4Z7dyrrPhMgHG5efMH7/akBxzZpBqMrWLLLb3AZo+7bKsrj84nI+TbsDywpHlQPLtC4vtotLE7JHOtwo7mNwCGLDIJB8lByfu86XnC/Yo1za9/dStbSy+KNFQEIp5jepIOTn7IIwPwrHZ0H1C+0+1nO+G2Lsqn9UHvCD6gsAMeldSCgpfZpwbLpkUsUlz36MwaMbSoTrnkScbuXIcuXvVtt7yN2dEdWaMgOqsCVJGQGAOQcetbBqv6PwlDbXdzdxF99zgyKT4QQc5Ax1JPmTQSWr6VDcxNDcIJI2GCp/qPQj1FcycZvcaYbrSRIxtzIkiHP6BUnHyO4Z8spXUd1cpGjPIwRFBLMTgADqSa5l4rtZtWe/1OFWMETIiDHMoq4JA9lG8+m6g6D4I0pbWwtoU6LGpPuzeJj9WYmp2kn2fdqotreGDVElRQoEVxtLK6DpuxzJA5ZGenPnV6btU0kLu+MTH7kmf5dm78KDLd8Jv+VotQhl2DuzHPGQfzgwduD5YJB/hHvVspY6r24adH/mVmuD5bU2j73wfwqv3PEOs61+asoGsrZjh5SSDjzzIcEj2QfM4oNztg4r+KZNJsCJZZnAlKnkMHITPTORub0AqU7B7pltbiykwJLWdlI9mP/uD/AIVO8A9nltpiZT87ORh5mHP3CD9Ffbr6k1Vrt/yXxD3r+G21FdpP6Ky5A5/xDr/5hoG3RXgr2gKWfHf/AG7o3+9/oKZlLTtNIj1PRpT/ALd0/m7sD8TQMuozX7O2khYXqxNCvibvQNox55PT51J0ne0k/GazbaddTGCz2CQjOO8bLcs9M8to9OfmaCQ0/iPh5ZGtbeOM9/8Am37uB8MCcYLBc7cnqOVWLizWrfR7FQkAZciOG3XluJycdDy6k8j+NT+kaNBbIEt4Y4lHTaoH1J6k+5pRcb8Z2b63bd+7GCy3FgEJzPnkNuOeCF5+1BeuDeIbGWxN8kUVooBE4CqCjA8wxVQSOeRy55qSbhfTi3xLWttkjeZDGnz3HIx75pBTcSQo2rQWwlNvdrvhXYfC4O45XyXBYZ9FX0pgcc6+ZOHbXY2GuhBESPXA3j70I+WaBn3JtwEmk7kKgzHI20BQRjwueQBHoaz2V9FKN0MiSL6owYfeCRXOPEXDN3c6rDpj3CnagCKu4xwxojbRt/W2KCemSwGanuLtAPD09veWEriKRu7ljckjoTzA6rjJA6gjrQOLh7TZoFlE9y1yWlZ0LIF2IcYTkTkDB58uvQVU+MO0fT4pHtJ4nulGO/CRh0Ucj4snB8ulanBHFNxe2moW14Qt1bCRGKjGQVcA8uWQysMj2pccN6vFbaJJBAveXuoSPCFAydmAn3YY4Hq3tQdD6LdRSwRyW5BhZQY9owNvkAPLHTFV7tF1e0s4Unu7ZLgmRY0BRScnmcFgcYAJ+lSfBOi/B2NvbE5MaAMf2iSzY9tzGqB27uzyaXbj/W3BP1BiUf8A3TQNa3A2jaMDAwAMYHy8qKyCig5B461yG8u5J4Ye5DEk7mZmc+rZO1fko5e9fC6nvgihtbcI0DNcGbcWkLALuOThQnhU7QP0RzNXjXOx2Ozi7671KOOMcv8AMkknrhRvyW5HkKpmm8Mi6mK28ixwEjbNdMkfLz8IY5PsM0F31bhlruCHWdGBSYeKeGPkVlX7TRr88kr5gggHJq78Pds9k6ql2ZLaZQFfehKlgOeCoJHPyIFaPZFwhf6fdSrI0b2ci53o+5WYfZZB1BwTnl6egpk6rw7a3P8ApNvFMR0LopP0JGaCMt+0HTHGRfW4/ecL+DYNaup9p+lwjJu0c+kWXJ/lBH3mvH7LNJP/AHNPo8g/o9bFj2caZEwZLOLI6btz/g5Iz70C8vNRu+JJBDbo9tpqsDLI32nI8uXIn0UZA6k9BTd0jRobaBbeGMLEo27fXPXd6k88k9c1uhQo5AKoHQcgBVH4l7WdOtCV7w3Eg5bIcNg+7khR95PtQLztQ4MtY7i1srCN1nuZN23exjRc4JCE8vM+wU1f9N7ItNjbLxd74VADnkCBgnlgkseZycVVP+mGs6iwfTtPSBSCEuJFBYKfMSPhcewU/Ws//Vjqd5/2pqRK/wCziLMPqMIg+40F7S00qw5hbO2PQse7U/UnnWK67StLj+1exH93c39kGq7p3Ybpyc5Gnm9mcKPpsUH8anrXsv0pCCLNCR+szt94ZiD91BC33bfpifY7+X9yPH9tlqq8W9oFvq9u0EenXcwBykigbkfHI+EMPPmM8xTjsNAtYRiG3hj/AHI1H9BUlQULspu9TaAR6lAUVFAjldvzj8+jJknkP0jjy5edX2iigKWXbkNkNlcgZ+Hu42J9B1/qopm1BcbaAL6yntj1dfAfR1IZT/MB9M0E3G4IBHMEZHyqq9oWg6fcQbtS2xqhws27ayFjjk/oT5HIqK7HuJu/tfhZ8rdWn5qRG+0VXkp98fZPuKuWt6PDdwvBcIHjfqvMdOYII5gg+YoE3fzXWiAPaanBd2w6W08gL45fYwf7JHyNSPZTqaahq1/eGLZuihCoQDjkAeePMx5z71a9M7J9LhfeLbeR0EjM4H8JOPvFXOGFVACgKAMAAYAHsKBW61bbuKLdSPA9m6nlyIKzg/1FL+GRg9no8gJNvqZyD1MZZcH5eJz9RXSTQqWDYG4cgcDIB64PWoybhm1a6W8aFTcIMLJzz0I6ZwTgkZIoFFY6vFp/El7JqJMYlB7qTBICsVKk4ycbV259RWTtb4jt9U+EsNPkE8jzhiVBwvhZepAzyYk46AU29c4ctbxQt1AkwHTcOY+TDmPoaw6DwlZ2ZJtbeOJjyLAZbHpuJLY+tAvOG4u64o1CJs7J4CwHkxPcvn8ZB99U/gngJbp722Er291Zz5ilUHoSy8+YPVAQQcjJ9a6DbTIjMJzGnfBdgk2jcF64z6Vjs9GgillmjjVZZsd646tjpmgW+mtxFZSxpKseoQFgGcEbguQM7jtbPnkhqYmsQ2v5uW7EQ7pt0by7fA3qrHof8Kk6heJ+Fra/REu0Lqjb1AYjnjHkemDQTCOCAQcgjII8xRXzBCqKqoMKoAUDyAGAPuooKZ2q21lJZPJeo0q25DBY3wwZvCAcdAc+dc/LfWcm/u4Le0UKcGVp5pCccguPAD7lQKdnaA76dctqCx99bzxdzdR4yNwB7qQqQcjPhPz961ex3hWCXTjczxo8t20hLFF8KhnQBBjC9CeXqPSg1+yLjWzjt7SwjEzTtnfhCVVixJJbyX5DAzTepA9mGpTQSyWFjaRtcrO4muZOiQqwXBI5k53YGfTkfJ+ig9qN1/WobOBp7hwkadT5k+QUeZPpUg7AAk8gOtIu438R6psBddOtupHRj6/vP0HooJoPu61bUuImMVqhtNPzh5Gz4sddzD7R/YXl6mmHwr2b2FiAY4RJKOssvibPsD4V/hAq02dokSLHEoRFACqowAB5AVnoCiiigKKKKAooooIricXXw7/Ad38Ry2d59k8xkH3IzilyvadfWTbNY090X/bQjwnnjzJU/Rs+1MXiLiO2so+8u5VjXoM8yx9FUcz9BUfxNrEh017iwhF0zxho0KkhlbHPZ1OAc7epoJDhviO3vou9tZBIvQ+RU+jKeYNS1c+9jPFtpYyXKXrNBNPIudybY1278Dl9nm7dQABin/FIGAZSCpGQQcgg9CD6UFE417Pu/l+NsJfhb5ejj7MmOWHHPy5ZwfcGtDTO0uS2YQa3bvayA4EyqTFJ7gjpnn0yPlTNrFPbq4Kuqup6hgCPuNBHadxPZzjMN1BJ+7IuR8xnI+tbyXsZIVZELHoAwJOOuBmq1rfCulRRyXFxZ2yoilnbulHIewHWqz2UcPxyzSaoLdLZJAUtIkXG2MEgu3qzY6+mfIigadFQvFl5dxW5exhWeVSPzbHGV88ere1LsdtEseVutLnjcciAx/o0Yx+NA3qKUDduieWnzn+If+2sR7abl+UOkysfLxuf+EQ/30DkrzNJxuNOILjlbaZ3OfORGBHv+cKj8DXh4E1y+/7Q1DuEPVIzn70Tan3k0DH1vjGxtc/EXUSMOZTcC/8AIuW/CqJd9rMt1J3OjWclw3TvXBCr6EqOg92K/KpPROxnTYSGlV7lxzzK3LP7i4B+uavthp8UKBIY0iQdFRQo+4CgheDbK+SNm1K4E0rkEIiqEiHPwqQAW69T6D50VY6KBecKdoVjqsJt7jbHK6lZIJOQbPI7GPI/LrV10fTYraFIIF2RxjCrknAyT1JycknmaVFvwGdZ/wDi7q3hskly0RhyJiP0TMpBjbd15BT051ry9kGowlvgtTIDAKdzSIdo6DKlsgZPpQQHaVcR6dqrLYPNbCWNRdGM+TtuYpk53beefI9Mc6fegXELwR/DSCSIKqqwbdkADqf1sYznnSj/AOo+Z43ea+L3RGFOCV6YwztlyMZ9PlWDStTvNCuYdMlmg+GeRZBPICAsRyZFAzyJYcs5wT78gYHbDqLwaTctGcMwVAR5B3VW/wCEmvjsb0lINKtyg8Uw71z6s3+CgD6VX+2/Xle3Onwo0s8iiY7OYSOM94S3zCnFTnY5r8Nxp0EUbjvIECSJ5jHIHH6p9aC90UUUBRRRQFFfE0qqpZiFUcyScAfMml9xN2w2FtlYmN1J+rF9nPvIeX8uaBhk0ueMe1u1tiYbTN3c52hUBKhvdh9rn5Ln05VUtQGraone38qaXYZGckpuBOACCdzE5x4iB6Cqrc69HZtNa6LEsp6fGhWeZlwA+3w4UbuQKjGAOpOaDXgsb3VtVSO6Pey7gZk3YWKMEbl5cl5csLzyQDzzXUNrAsaKiAKigKqjoABgAVTez7glLKyKxse/nTMk+PFlgcYB5gLnIB88k1TJuJdY0STGoD460JwJv0uf7fkf2Xz7Ggke2nWNLRTBdwGW6aPdGyKAyZyFJlPllT4efTpUt2FxzrpafEZwXYw7j/qiFxj9nduxUjarpetwiXu45+W07gBJHn9En7Snz649K0OyjSJ7P4uCYMkInf4RJGBbuwSMjn9kgr9c+tAwaKKKBY9rBe8ubLSoyQJm72cjyiQ+ft9o/NVpkWtssaKiAKigKoHQADAFeNaRmQSFF7wKVD4G4KTkgN1xnyrPQFeEZ617RQfHdD0H3V9iiigKKKKAooooCiiigwWc6OuYmV1HLKkEcvLly5VnqG4R0COxtY7eIckHiP6zHmzH5mpmgKhOK+F7e/gaG4QHIwrgDch8ip9j5dDU3RQc8cO30ugahL+U4ZJkdViS4GSAi9NueRG0DK5yNvnWxp3DbajdXd7ocq2XdSBI+bASZGXbkDsB5eHBHyp66lp8c8bRToskbDDKwyD/AM+tKTW+xyWCQz6NdNA/lGzsPosg549mB+dBqRcca7ZzNb3Nul60ahn7sZYKTgEmLp9VrfHbXKOT6XOp8xuP98YqsaTxJqmjy3D3li0zTsGkmYNzIBAxKgKY88f0q16N27WjRr8VFKkuBu2KGUnz2+POPnQYj20Ttyh0qd2+bf3Rmvj8ucS3vKC2SyQ/pMoUj/1CT9y1Kr246dlsrPgY2kRjny58t3Lnyqtr24bZbjubeW4WR1MCuwUoNiqy4UNkbgWGPWg34+ye7uzu1bUnlA6xxEtj5FgFB/grd4e1PQLC2NzCqqysyfnBunLKeYAJJGeR5YHPyqmaPqOvyzXUljbywC6kEjlowFU4x4XlGOnI459KsfCvYllhPqkveOW3tFGfCcnJ3v1OT1C4+dBW7efVeIW7nfstFYlpCm1eRyNxXkzgEYUHHr606+DeD7fToe7t1OTzeRsbnPuQOnoByqasrRIkWOJFRFGFVQAAPYCs9B4BWO6t1kRkkUOjDDKwyCD5EVlooEPxrwjPok41HSmIhz+djPMICejD9KI9PVfxFm7Fy9332pXM/fXEhMWwdIUBztC+WeRHsB70zriBXVkcBlYEMD0IPIg0gtVtZ+GtRE8AaSxnOCvtzOwn9dc5U+Y+tB0DRWjouqxXUKTwOHjcZUj+hHkR0I8q3qAooooCiiigKKKKAooooCiiigKKKKCE4Z4livYmmi5R940aMxHj24G4D0JyB8q3xqkPfdwJU77buMe4bgvLmV645iucLu2s5NGF/CrW1zFcJHjvGKySBVZmROikht3ttIq08F8Na6m+VBbwvcEPJPN45SDzA5bsD9nAoHlRWO3VgqhzuYAbiBjJxzOPLn5VVu0/is6dYvMgBlYiOLPQMc+I/IAnHnyFBIcR8X2djj4udIyei82Yj12KC2PfFZuHeJba+jMtpKJEU4Y4IwevMMARyrnqx1Owgj7+YflXU5jzSQM0UbN5NkYkbnjw5GeQx1plcL8KNqGnhL9BZkTM3d2e2LK7VAEqKCN3XkeYGM0DOVlbkCD9c1E33CVjMcy2lu59TEufvxVAuuxKOPx6fe3NtJ5Etn8U2MPvqJ1LWta0ySG2ubmGZbg93FLgM6ElRv2naTjP6WQefPNAyV7P9MByLG3z+4Mfd0FTNlpFvD/mYIo/3I1X+gpS8S8VanpyF21HT7nHRCvjb5KnP7yB717p/FOvamii0t47RCPFOwIB90355fIN86Bynl1qO1HX7WAZnuIYv35FB+4nNLdeyO5nydR1W4mz1RC2B8i7EY9goqSsexPTE5us0v78hA/4AtBYf+sLTP8Ax0H89b2mcV2Vw22C6gkb9VZFz92cmoxezbSwMfBQ/cf8ageI+x7TpELQrJauOYaIs3P/AOmc5/hwaBlVD63xPaWn+k3EURPQM3iPyUc/wrnzTONNWiFxa2k0l2kYYd4Y2Z0UHG5SSWX0AYnHlWnoHCd7Mxlm025u2bzlkaME+rE4Y/zCg6K0TjCyu2221zFI36oOG/lOD+FbfEGixXkD29wu5HHP1B8iD5EHnmkOeyrUp2V1tbawKnkVmfd8+UkgyPUYNPbhiymhtYormXv5kXDyc/EfrzPLlk9aBJcMarNw9qLWd2S1nKcq/kAeSyL92GH+HPoBGBAIOQeYI86ofbNw4l1psshAEluplRsc8LzZfkVzy9cGsfYbrDXGloHOTC7Q5PooVl+5XA+lAwaKKKAooooCiiigKKKKAooooCiiig5l4SgF5NpFivijj3zzjy3GR2Ib+CNF/irpmkT/AJN+mIZLq4PN0VYl9gx3N9TtX8fWnvQFaeqaZDcRmK4jSWM9VcAj5/P3rcoNBylJdnTri+K27JdK7LExXCW8ZZlLoP1iCFVumDnJJps9nd1ZaTpqyXN2neXGJpBu3NuZR4Qi5JIHU+uaZOqabHcRPDOgeNxhlPQjr/UA59qqNr2TaZFuMcHjIIVnZn2kjAIVjjI69PKgpOt9r11eSfDaLbsXbOJGUF8eqp9lR05tn5VhsOxa7uXM2qXfjb7QXLv8i7ch8hkU0OCuCrbTYtkAy7Y7yVvtPj19B7CrKKBT8H9itvbyGW6YzskhMS5GzYDlS425ZvUdPnTXC17RQFFFBoClJx1xTcX9ydK0k8+lzODyVejKGHkM4JHMnkPOpTtv4omsrJRb+F52MZcHmq4ydvuemfKp3s84Rg0+1VIfE8gDSSHqxI/BRnAH9/Og2eCeEoNNtxDACSeckh+07ep9h0A8hVhoooDFFFFBWe0ucJpV6W6GB1+rDaPxYVWf8n2zMelbj/rZ5HHywif/AK61v8ojUGTTo4l6TTAP8lBcD+YKfpTB4X0xLa0ghj+zHGoHvyySfckk/WglKKKKAooooCiiigKKKKAooooCiiig/9k=">
            <a:extLst>
              <a:ext uri="{FF2B5EF4-FFF2-40B4-BE49-F238E27FC236}">
                <a16:creationId xmlns:a16="http://schemas.microsoft.com/office/drawing/2014/main" id="{352BAAE7-81CE-8E3A-8F7C-F19F6809C1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93838"/>
            <a:ext cx="3762375" cy="312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fr-BF" altLang="fr-BF"/>
          </a:p>
        </p:txBody>
      </p:sp>
      <p:sp>
        <p:nvSpPr>
          <p:cNvPr id="4101" name="AutoShape 4" descr="data:image/jpeg;base64,/9j/4AAQSkZJRgABAQAAAQABAAD/2wCEAAkGBxQTEhUUERQWFBUXGRwaFxgYGBwgHxwcHhwYGx4gGxgeHCggIBwlHBgaITEhJSkrLi8uHR8zODMsOCgtLiwBCgoKBQUFDgUFDisZExkrKysrKysrKysrKysrKysrKysrKysrKysrKysrKysrKysrKysrKysrKysrKysrKysrK//AABEIAM0A9gMBIgACEQEDEQH/xAAcAAACAgMBAQAAAAAAAAAAAAAABwUGAwQIAQL/xABNEAACAQMCAwYDAwkDCAgHAAABAgMABBEFEgYhMQcTIkFRYRRxgTKRoRUjQlJicoKSsbLB0QgzNENTg6LwFhc1RFRjk9IkJXOzwsPx/8QAFAEBAAAAAAAAAAAAAAAAAAAAAP/EABQRAQAAAAAAAAAAAAAAAAAAAAD/2gAMAwEAAhEDEQA/AHjRRRQFFFFAUUUUBRRRQFFFFBWO0y97nS7xwdp7plB928I/tVra7qv5O0bvV6w28aR5/WKqi/iQfpWt2zkHS3TqZJYUA9T3qHH3A1odqa9/Jp2mr/r5w0g/8uIZP95z7UFln1f4LTBcXBLtFArOfN32j8Wbl9a3OEp5pLO3e5/zrxq78sYLDdjHtnH0qm9rTfEy2GmKcfEzBpQP9lHzPyHU/wANXybUYYniheREeTIiQnBbaMnaPYUG7RXma9oCiiigKKKKAooooCiiig8xRivaKAooooCiiig8xRXtFAUUViubhY0Z5GCqoJZicAAcySfSgy1S+Ne0uz0/KM3fT+UMZyf426J9efsarV/xNe6zI9tpGYLQHbLeMCCfUR9D93P92qRpnBtvfan8JabmtrY5urhjlpWzhufkCwKqB+03Ogd3AfEEl9Zpcyw9wXLbVznKg4DAkA4NWKoPWdfs9OhXv5EgRVCog64AwAiDmcD0FUCXtLvr4lNFsGdenfzcl+4kKPqx+VA2XYAZJwPU1VNc7SdNtciS6RmH6MWZDn325A+pFVFOzK+vTu1fUZGU9YYT4R/RB9EPlzrf1bQNG0W3M8lskjf6sSfnHd+oC7sgdOoAxQR+o9u9sqkw2s8gzhWbain+LxH8KvPAfE51G1W5aBrfcxAUtuyB+krbVyD8vI0tuFeFLjWZlv8AVB3dqDm3thyUjP6vknqerfLFOiCFUUKihVUAKoGAAOgAHQUEFxdobXRtMEbIblJZFzjcqhsfcxU488VCaPp0k+t3d1MjKltGkFvkHB3Dc7LkY8yMj1q+UUC14LtjdalfancgosTNbW4cY2onNm5+uevu1aXBU7apq02pN/otqDDa59T9p/5ck/vqPKrtx1pE13ZTW9tIsbyALubONuRuHL1GRVU4t0G6ttNt9O0mPPeHu5pRgbVI8bE8sbiebemR5igx6Drs2q6uWgcrYWWeak4mkIK8/Uc2I9AAfOmhUFwZwzFp9qlvFzxzd/N3PVj/AEHoAKnaAooooCiiigKKpuv6/Nb6rZQkj4a6R0Ix0lXmDu98gYq5UBRXma9oCiiqx2grf/Db9MZRNG25kKg94oByoz59D7460FnorFby5RWIwSASPTI6V9s4HWg+qKXOr9s2nROUj764YEqREnLI64LFc/Srnw5rK3duk6JJGr5wsi7WGDjp6e9BJ0UUUHyzY68qUmr3smv3ZtLZimnQMPiJhy71h+gp9PT7z5Z3+0fWJby4TR7FsPJzupB/q4vMH3IIyPdR+lV74e0OGyt0gt12og+pPmzHzJNBTO0/Wo9K0wW9oojeUGGBV5bRjxsMeYB6+rCqLw1rr2sCabosYnvZPFcz4BRGPUKehCDw7j4euM5qI4vuJtc1nuLY5RD3cZ8lRT45DjyJyffwin1wjwrb6fAIbdcdN7n7Tt6sf7ug8qCn8N9ksQf4jVJGvrlubbyTGD6YPNuvny9hTJhiVQFQBVAwABgAewHSqXxhfajLOLPTo+5BUNLeSDwqCekfI7n5f/zrUvwlwrFZK+15JZZMGaWRyzORn3wBzPIUG9xFrkNlA89w4VF+9j5Ko82PpSh4X0qTW7s6nqXgs4yRBExwp2npz5bARlj+keXQYqc7TeBL/UrlWWSEW8W0RIzN1PN3cBeo5DAPMY6c63NP7IoGCnUJ5rxlAAUtsjXHkka9B9aCyXnHWmw5V7yAFeW1XBI+i5qLn7XNJX/vW792OQ//AI1K2fAOmxY2WUHLoWQMf5myalYtFt15LBCB7Rr/AIUFes+0/SpDhbyNT+2GT8WUD8aslhqsEwzDNHIOvgdT/Q1pX3CllN/nbSB/nGv9cZqsah2O6VJkiF4j/wCXIw/BiRQX/NFc58Z6BotiTGk95cz5wIopYyAfR37vl8hk+1ffAnZfezzx3EwezgVg6hmPekAggAdRn1IHyoOiqKBRQFFFFAVA8ZcSrp8HxEkbyRh1V9mMqG/SOfIch9RU6TWtqNik8TxSrujkUqynzBoK3xNo41KKzntZVBimjuIpOoKjqOXqPxFafatr9zaw24tHSN551hLFdxG4HBVTyz86rfAUk2k6kdImJkt5g0lq56jqcfUK2f2hnzrJ29SSr+TjFtGLnIL/AGRINuzd+z9rPyoJHXL78jIk91eXl7PJlI4CUCSOccwipkAZH6R69DWK0u9ddWu7l4LOFFLmBYjJIUGTgrnO7H7QPsOlaOp8E6vqfdrqc9rFEjbl7lSXBx5HGAPrW1pmuajpLJDqo+JtCwRLuPmUycL3oPPHTmefu1Bo6p21uAhg06bEjBY2mO0OT5LgEE/ImtzWuOtUhsZ7mexjtdu1Yiz7m3MyjmnpgnrjnjkaO3cGNLC6A3Lb3Ksw9jhh/Yx9asHa3YfE6RchOZVRKuPMIQ39kGgrHbxdudItm3EF5oi23lnMUrfduAP0FLTiPjyW4/JrlmJtUVpMHmZBJtJPPqVRf5j60w+PbeW+4cs5Y0Z2TuZGVQSSAjxnAHPq2flS+4b4ULDVrZwfiIbfci45kJIkhA9yAnL3oL1xLqFjDrlgqNBbwwK8spXaoDuCcNt/SOF5Hnz96aXDnEttfK72kneqjbWOGHPGeWQMjB60gNCSzvNR09ruJRFPbBJASVDTp3keSQRzJRD18x604NB16zhvhpWnwrtRGklaMjahGOR6lmOQCfLI98Bd6KKKCm9nPCvwMDS3BD3c/wCcuJW65PPbn0X+uatVrdxzRiSJ1kjYZVlOQR6gjqKp/H80lxNb6ZAxX4jL3DjqtunJgPQucLn/ABonBvZvg7Y91Y22FuGTl3jADEEZGMKB9th+760E1w3wjaWJka1iEbSnLnJJPngEk4X2FTtRusa5b2ce+5lSJfLceZ9lHVj8q3LO5EqLIuQrgMNwIODzGVPMH2NBGavxZZWx2z3MSN+puBf0+wMt+FSdndLKiumdrDI3KVOPdWAI+taFjwzaQyNLFbRLK5LM4QbiSSSdx58yTUtQFFFFAUUUUEbxJqBt7WedduYo2cb87eQzz2gnHypDz8Za7q0TrawssX6ZgXbn9nvGP4Kc10RJGGBDAEHkQehHuK+YoVUBVAUDoAAAPkBQc+cC3SaWN9xo161x/tmjY/yKygL8xk+9XyDtr0/IWZLmBvMPF0+e1ifwpl1gubOOQESRo4PUMoIP0IoIjRuMrG6wILqF267d4DfyNhvwqdDDypVcd8N8PQ5N3st5P1YWIc/7pcj67aW2lXd58Tt4fkv5Ix5S4KD5gnuwP3sGg6foqL4aFyLaL40qbjb+dKYxn6cumOnLOalKDFcwLIrI4yrAhh6g9aX+scD2lpGZlv7uxjTqRcMUGeQG193rgDrTFpXdryi6utO00ttWaRpJcHHhQef03EfKgmuDOD7RGS+jnlvZGU7J5pC3hOc7RyA8x7c6muM+H4b60eC4O1DzD8vAw6MCf+TSu4GkkfSNR0wvsuLUyBMNgkc2GD6F1bp5MKO0Lik3PDlvKpO6Z0jl+ab9wPzaMGgsWn8O3dk0bXmubbZCoCuETcBjCmR2PUYHLnUxfcD2krm5d7i4G4zLH8Q7RswO4bUzjGegHLy6UttU4fXUdditXkleKO3jeUFvsDu0O2P0BJTJ65Y+lbmm38ug311ZKzTwG3e4t0c9Cqu+Pbkjg467QaBjzRw6rpp+Nhkt45Bl0l8DpsbIYk9Oa5yfKpHQtVtLiLZazRzoihGCsG5AY8Q9CPPzpa9o3Er3XDkVwMK1wyCQITjkWyPllelaU2iRadq2kNZZi+JQLMoYkMMKCSCfPdn0yuaB120CooRFCqoAVVGAAOgA9KxpZxq7SBFDuAHcKNzAdMnqcVs0tuLdWlbXtNtIpHVFDSyqpIDZDY3DzHg/4qCM7XbrRwY7W8WVJEG9DbIoKBzk9fCdxGcYPryqR7GYtM2SnTVn3jaJJJ18TDngAjwYyDyX2z5VBdsl5DHq2ltOQkcR72RtuTgSKcEAEkeDGPc0yeEuJ7e+R3tA/dq23c0ZUMf2c9enOgn6KKKDUOnR993+wd7sMe/z2Fg235bgDXzpelxW8SxQKERc4A9SckknmSSSST1rdrSg1SJppIFf87GFZkIIIVuhGRzHlkedBXNL7PbdLg3Nw8l5PnKvcHcE55ARMYGPL08sVbJ3KqSFLEAnaMZPsMnGa1LjW7dJRC88SSkZEbOobHrtJzit6gqD8R6g5xBpUgH61xPEgH8Kl2P0FWXSnmaJTcIiS/pKjFlHyYgE8vatqig9opM6/wBpWqaZOIL22gl3MTHIpKh4/ReZAYH1+7oasWndsFix2XQls5R1WVDj+Zc8j6kCgYZNVXhntCsr2V4YZCsqkjZINpYA4yuevTp19qltM4itLj/MXMMvsrqT92c1S+P+yqK8Y3Fm3w10PFkckduoLY5q2f0x9c0DIBr2kjpXaVf6ZKtrrcLMvRZgPEQDjdn7Mi9OmG9cmnBo2rw3USzW8iyxt0ZT+BHUEeh50G9VS7RdJv7mFItOnW3Jf86xJU7MH7LAE9fIYz61bM0UHNljokOlXb/lyzluELfm5wS0Z92XPiz6E5HpTZ0DtJ0cqI4J44AByRozEB8vCE+41J8acaWenofinDMR4YVAZm/h6Ae5wKVP5BueIJRKtpBYWeeUvdL3jj97AZj8sL86B9wyhgGUhlIyCDkEHoQfSvutHRdNW2gigjzsiRUXPXCjHP3reoCkzxHwTBe8RPFP3ndvaCc7X57g/d8sg4X2pzGlpcdo2mrq3dujCZVNubnlsGWDFDzzjeB4sdfago/EnZ7a2OqWSN3ptLk7Cd+GWTOB4wByyyn76rvGUIs47vSyGyt2k0JIPijZGHXzwCnzOa6Zv9NhnCieNJAjB03AHaw6MPQj1qH1saY9xF8WbU3CEd33jJvBzkYBOevPFAs3vRo+uG4vARb3UCqJApO0hIweQ58mTBA54INbOjFda1qW6jDfCQ27QK5UjcXWROQPtK59QAM9abt/p8U6bJ40lT9V1DD7iCK9trRIkCQokageFUUKB8gBgUCO03Q7mTQL+xaNjLaXB7sbTlgrKzbR1OfzhGOu4V5r11cQXWkalc200kUVoiyKFORKBKDkH7J8SMM4zim1wxf3hhkfVIord0dsbHypjHRidxx59T5ZwOlfP/TrTf8Ax1t/6yf40ENwj2hSX84SKwnSDnunkIAHI45YwSTy5E1Uu0DUH07Xob+SGSWAwbAU9cMCM9MjIODjrV8g7RtOkuI7aK4EssjbV7tWYZ93xj8alOJuI7axi727cIhO0ciSx9Ao69KBCcT8US3V7banc2LiyiYIFddwdcktncApPPI8sjGaZ3B3aJ8fdpBY2jLaord7KwAC8vCFVfCMnljOeftU0/GlrPZS3NopvVQDdCi+PmcYKMMj16dAcZqn2/avJgx2uj3G5TjaAQAT5ELHyNA3KKr3B+q3lxGz3tp8IcjYu/cSMdSOq8/I0UEVwNq0j3uqW8rl+5nDRgn7KOvID28P4mprVtCMl1b3UT93LDlH5ZEkLYLIefLmAwPkRXzZcMpFfzXqOwaeNUkj5bSVxh89c4GKWXarp00mt2SJcyW4nj2xupOEdS/kCM5JQH5ig2e3fgsSR/lCJcvEAJ1BPijHIMPQr5+x9q0uGeGdQS3iudC1DfA6g9xOR4T5r0K5ByDjbW9FxjeabJ8Lr6d/byAql0i5BBGCGAA3DB5jG4ftdarltxRHod0fgp0vdPuAziJJAWiYeR6lTzA59R15igtQ7QdWtOWo6UzgdZIM4+fLcv4ipXR+2fTJuUjyW7dMSpy/mTcMfPHyqt23EXEWoqJrKKO1hPNCQnjHzkByPcKK1tT4N1+YB7j4C4J5lGig3fIt3I/B6Bi6tFp2s2zQCaKYHmpjdS8beTAdQefQjmDg0tdL1OTSZRp2twrc2ZOIJmQOFU+m4fY9V6r7jFU+80eO2lVNTs5tPJPhnt2Zlzz/AEXZgR+44I9Ktuv9nl09k0sOrC6tAne/ny23aoJJVsvggZHLHpQT3HnDvD9tEstxGIzIC0a27Hc4x1RAduOY5nA59aoENtOyqNJTWFJ+wHb83t8sMoAx/wA5qw9hvB5uT8bdjvIoh3dsj8xkHJIB5bVyQB0yT6U+RQc6XPC/ElzGYrgSPGeqyyxEf2ic1GWHDGt6VJ8RFBKoBBfuyHVlHk6qTkdeo5ZrpwSrnbkbh1Gef3V90CP4h7YVuLLdbF7a6iljZoyR41B8QVh1HqCAcUxeOtcuIrHvtPhaeWQqE2ru2hwTvK+YHIfMjyqoduPA8MltJfRKI5ogC+OQkXIByP1hnOfpVt7KdQ7/AEm0fzWPuz84yU/Hbmgq3AXZbtc3mrf/ABF0537GO5UPq3kz+3QeVNVVx0r2igKrOvcSNBf2NqFUrcmXcxzldibl2/M9c1ZqW3HLf/PdG/339nFAyDXP3CnDy3s+s6fMAr940sJI5o6vIobPXHjUH2NdAmkvxDdDS+JFu5AY7a5j2ySbSVyVwRyHUPHGSPfNBonjO6/INxGZHivLOVIZGz4yhfaOfr+jn9n3rHd8C2UOgNezDvLqSJZBKXb7bsCoAzg/axzzk5qv9oV7HLfag1hIJoZ4EklK/ZDI8RJ6eq/e5re1e4lbh/SQ6u9r3snxLIMkKkzqg/k3YyRzAoGcmtyWvDqXDnEq2ibS367Kqpn6stLzh7iTVtMgivLoNdWVwQzFn3Mu7oQSfAT5A+E9OVTvHXG1lqGmS2entJJKVQrGIZOSxsjsPs45Kp+6sNp2iaa+hi1nc94LYQmLYxJdU2qQQMY3ANnPKgs6cYC51RbBxHJZ3VoJIsjm+5WY5OehUOMeW2qhpnBlj/0huLSa3UQ9wHgj3Ng8o8kndkn7fn5VAdnkM0Wo6NJOGCvFKkWc52k3IH0zKD8iKdWrcJiXUrS/VgrQK6SD9dWVwo+jOTQSWj8NWlr/AKNbxRH1VAD9W6n76WP+UOhX4CbPhSVgR6nwMOXyU/fTjzSx/wAoTT+80wSecMyN9Gyh/Fl+6gjuOdK/JN1BqljiJHkWO5hAwrBueQo5DIB+uD61EdmvaJZ2hvmvJXEk9y0gwjNlT7gEDnmtvVdRu+IEgtYLWS3txskmnlBAJA5bPIjmcYJzy6VAdn/EtnpS3FtqlqxmWUsCYlY9AuPFgjmuQehzQPvQdWS6gSeIMI5Bldy4JGSM49DjI9q9pX6FxVqmqXDSWMfwtmke1O8UYZtw57tv2sZ5LyFe0DK4nmnS0na1AadY2MYIyCwGcY8/8cUiNe4xN/a2d9gfF6dOrTIOQZGZSHUem6NVPoT703dO7RLKSS4jlf4Z7dyrrPhMgHG5efMH7/akBxzZpBqMrWLLLb3AZo+7bKsrj84nI+TbsDywpHlQPLtC4vtotLE7JHOtwo7mNwCGLDIJB8lByfu86XnC/Yo1za9/dStbSy+KNFQEIp5jepIOTn7IIwPwrHZ0H1C+0+1nO+G2Lsqn9UHvCD6gsAMeldSCgpfZpwbLpkUsUlz36MwaMbSoTrnkScbuXIcuXvVtt7yN2dEdWaMgOqsCVJGQGAOQcetbBqv6PwlDbXdzdxF99zgyKT4QQc5Ax1JPmTQSWr6VDcxNDcIJI2GCp/qPQj1FcycZvcaYbrSRIxtzIkiHP6BUnHyO4Z8spXUd1cpGjPIwRFBLMTgADqSa5l4rtZtWe/1OFWMETIiDHMoq4JA9lG8+m6g6D4I0pbWwtoU6LGpPuzeJj9WYmp2kn2fdqotreGDVElRQoEVxtLK6DpuxzJA5ZGenPnV6btU0kLu+MTH7kmf5dm78KDLd8Jv+VotQhl2DuzHPGQfzgwduD5YJB/hHvVspY6r24adH/mVmuD5bU2j73wfwqv3PEOs61+asoGsrZjh5SSDjzzIcEj2QfM4oNztg4r+KZNJsCJZZnAlKnkMHITPTORub0AqU7B7pltbiykwJLWdlI9mP/uD/AIVO8A9nltpiZT87ORh5mHP3CD9Ffbr6k1Vrt/yXxD3r+G21FdpP6Ky5A5/xDr/5hoG3RXgr2gKWfHf/AG7o3+9/oKZlLTtNIj1PRpT/ALd0/m7sD8TQMuozX7O2khYXqxNCvibvQNox55PT51J0ne0k/GazbaddTGCz2CQjOO8bLcs9M8to9OfmaCQ0/iPh5ZGtbeOM9/8Am37uB8MCcYLBc7cnqOVWLizWrfR7FQkAZciOG3XluJycdDy6k8j+NT+kaNBbIEt4Y4lHTaoH1J6k+5pRcb8Z2b63bd+7GCy3FgEJzPnkNuOeCF5+1BeuDeIbGWxN8kUVooBE4CqCjA8wxVQSOeRy55qSbhfTi3xLWttkjeZDGnz3HIx75pBTcSQo2rQWwlNvdrvhXYfC4O45XyXBYZ9FX0pgcc6+ZOHbXY2GuhBESPXA3j70I+WaBn3JtwEmk7kKgzHI20BQRjwueQBHoaz2V9FKN0MiSL6owYfeCRXOPEXDN3c6rDpj3CnagCKu4xwxojbRt/W2KCemSwGanuLtAPD09veWEriKRu7ljckjoTzA6rjJA6gjrQOLh7TZoFlE9y1yWlZ0LIF2IcYTkTkDB58uvQVU+MO0fT4pHtJ4nulGO/CRh0Ucj4snB8ulanBHFNxe2moW14Qt1bCRGKjGQVcA8uWQysMj2pccN6vFbaJJBAveXuoSPCFAydmAn3YY4Hq3tQdD6LdRSwRyW5BhZQY9owNvkAPLHTFV7tF1e0s4Unu7ZLgmRY0BRScnmcFgcYAJ+lSfBOi/B2NvbE5MaAMf2iSzY9tzGqB27uzyaXbj/W3BP1BiUf8A3TQNa3A2jaMDAwAMYHy8qKyCig5B461yG8u5J4Ye5DEk7mZmc+rZO1fko5e9fC6nvgihtbcI0DNcGbcWkLALuOThQnhU7QP0RzNXjXOx2Ozi7671KOOMcv8AMkknrhRvyW5HkKpmm8Mi6mK28ixwEjbNdMkfLz8IY5PsM0F31bhlruCHWdGBSYeKeGPkVlX7TRr88kr5gggHJq78Pds9k6ql2ZLaZQFfehKlgOeCoJHPyIFaPZFwhf6fdSrI0b2ci53o+5WYfZZB1BwTnl6egpk6rw7a3P8ApNvFMR0LopP0JGaCMt+0HTHGRfW4/ecL+DYNaup9p+lwjJu0c+kWXJ/lBH3mvH7LNJP/AHNPo8g/o9bFj2caZEwZLOLI6btz/g5Iz70C8vNRu+JJBDbo9tpqsDLI32nI8uXIn0UZA6k9BTd0jRobaBbeGMLEo27fXPXd6k88k9c1uhQo5AKoHQcgBVH4l7WdOtCV7w3Eg5bIcNg+7khR95PtQLztQ4MtY7i1srCN1nuZN23exjRc4JCE8vM+wU1f9N7ItNjbLxd74VADnkCBgnlgkseZycVVP+mGs6iwfTtPSBSCEuJFBYKfMSPhcewU/Ws//Vjqd5/2pqRK/wCziLMPqMIg+40F7S00qw5hbO2PQse7U/UnnWK67StLj+1exH93c39kGq7p3Ybpyc5Gnm9mcKPpsUH8anrXsv0pCCLNCR+szt94ZiD91BC33bfpifY7+X9yPH9tlqq8W9oFvq9u0EenXcwBykigbkfHI+EMPPmM8xTjsNAtYRiG3hj/AHI1H9BUlQULspu9TaAR6lAUVFAjldvzj8+jJknkP0jjy5edX2iigKWXbkNkNlcgZ+Hu42J9B1/qopm1BcbaAL6yntj1dfAfR1IZT/MB9M0E3G4IBHMEZHyqq9oWg6fcQbtS2xqhws27ayFjjk/oT5HIqK7HuJu/tfhZ8rdWn5qRG+0VXkp98fZPuKuWt6PDdwvBcIHjfqvMdOYII5gg+YoE3fzXWiAPaanBd2w6W08gL45fYwf7JHyNSPZTqaahq1/eGLZuihCoQDjkAeePMx5z71a9M7J9LhfeLbeR0EjM4H8JOPvFXOGFVACgKAMAAYAHsKBW61bbuKLdSPA9m6nlyIKzg/1FL+GRg9no8gJNvqZyD1MZZcH5eJz9RXSTQqWDYG4cgcDIB64PWoybhm1a6W8aFTcIMLJzz0I6ZwTgkZIoFFY6vFp/El7JqJMYlB7qTBICsVKk4ycbV259RWTtb4jt9U+EsNPkE8jzhiVBwvhZepAzyYk46AU29c4ctbxQt1AkwHTcOY+TDmPoaw6DwlZ2ZJtbeOJjyLAZbHpuJLY+tAvOG4u64o1CJs7J4CwHkxPcvn8ZB99U/gngJbp722Er291Zz5ilUHoSy8+YPVAQQcjJ9a6DbTIjMJzGnfBdgk2jcF64z6Vjs9GgillmjjVZZsd646tjpmgW+mtxFZSxpKseoQFgGcEbguQM7jtbPnkhqYmsQ2v5uW7EQ7pt0by7fA3qrHof8Kk6heJ+Fra/REu0Lqjb1AYjnjHkemDQTCOCAQcgjII8xRXzBCqKqoMKoAUDyAGAPuooKZ2q21lJZPJeo0q25DBY3wwZvCAcdAc+dc/LfWcm/u4Le0UKcGVp5pCccguPAD7lQKdnaA76dctqCx99bzxdzdR4yNwB7qQqQcjPhPz961ex3hWCXTjczxo8t20hLFF8KhnQBBjC9CeXqPSg1+yLjWzjt7SwjEzTtnfhCVVixJJbyX5DAzTepA9mGpTQSyWFjaRtcrO4muZOiQqwXBI5k53YGfTkfJ+ig9qN1/WobOBp7hwkadT5k+QUeZPpUg7AAk8gOtIu438R6psBddOtupHRj6/vP0HooJoPu61bUuImMVqhtNPzh5Gz4sddzD7R/YXl6mmHwr2b2FiAY4RJKOssvibPsD4V/hAq02dokSLHEoRFACqowAB5AVnoCiiigKKKKAooooIricXXw7/Ad38Ry2d59k8xkH3IzilyvadfWTbNY090X/bQjwnnjzJU/Rs+1MXiLiO2so+8u5VjXoM8yx9FUcz9BUfxNrEh017iwhF0zxho0KkhlbHPZ1OAc7epoJDhviO3vou9tZBIvQ+RU+jKeYNS1c+9jPFtpYyXKXrNBNPIudybY1278Dl9nm7dQABin/FIGAZSCpGQQcgg9CD6UFE417Pu/l+NsJfhb5ejj7MmOWHHPy5ZwfcGtDTO0uS2YQa3bvayA4EyqTFJ7gjpnn0yPlTNrFPbq4Kuqup6hgCPuNBHadxPZzjMN1BJ+7IuR8xnI+tbyXsZIVZELHoAwJOOuBmq1rfCulRRyXFxZ2yoilnbulHIewHWqz2UcPxyzSaoLdLZJAUtIkXG2MEgu3qzY6+mfIigadFQvFl5dxW5exhWeVSPzbHGV88ere1LsdtEseVutLnjcciAx/o0Yx+NA3qKUDduieWnzn+If+2sR7abl+UOkysfLxuf+EQ/30DkrzNJxuNOILjlbaZ3OfORGBHv+cKj8DXh4E1y+/7Q1DuEPVIzn70Tan3k0DH1vjGxtc/EXUSMOZTcC/8AIuW/CqJd9rMt1J3OjWclw3TvXBCr6EqOg92K/KpPROxnTYSGlV7lxzzK3LP7i4B+uavthp8UKBIY0iQdFRQo+4CgheDbK+SNm1K4E0rkEIiqEiHPwqQAW69T6D50VY6KBecKdoVjqsJt7jbHK6lZIJOQbPI7GPI/LrV10fTYraFIIF2RxjCrknAyT1JycknmaVFvwGdZ/wDi7q3hskly0RhyJiP0TMpBjbd15BT051ry9kGowlvgtTIDAKdzSIdo6DKlsgZPpQQHaVcR6dqrLYPNbCWNRdGM+TtuYpk53beefI9Mc6fegXELwR/DSCSIKqqwbdkADqf1sYznnSj/AOo+Z43ea+L3RGFOCV6YwztlyMZ9PlWDStTvNCuYdMlmg+GeRZBPICAsRyZFAzyJYcs5wT78gYHbDqLwaTctGcMwVAR5B3VW/wCEmvjsb0lINKtyg8Uw71z6s3+CgD6VX+2/Xle3Onwo0s8iiY7OYSOM94S3zCnFTnY5r8Nxp0EUbjvIECSJ5jHIHH6p9aC90UUUBRRRQFFfE0qqpZiFUcyScAfMml9xN2w2FtlYmN1J+rF9nPvIeX8uaBhk0ueMe1u1tiYbTN3c52hUBKhvdh9rn5Ln05VUtQGraone38qaXYZGckpuBOACCdzE5x4iB6Cqrc69HZtNa6LEsp6fGhWeZlwA+3w4UbuQKjGAOpOaDXgsb3VtVSO6Pey7gZk3YWKMEbl5cl5csLzyQDzzXUNrAsaKiAKigKqjoABgAVTez7glLKyKxse/nTMk+PFlgcYB5gLnIB88k1TJuJdY0STGoD460JwJv0uf7fkf2Xz7Ggke2nWNLRTBdwGW6aPdGyKAyZyFJlPllT4efTpUt2FxzrpafEZwXYw7j/qiFxj9nduxUjarpetwiXu45+W07gBJHn9En7Snz649K0OyjSJ7P4uCYMkInf4RJGBbuwSMjn9kgr9c+tAwaKKKBY9rBe8ubLSoyQJm72cjyiQ+ft9o/NVpkWtssaKiAKigKoHQADAFeNaRmQSFF7wKVD4G4KTkgN1xnyrPQFeEZ617RQfHdD0H3V9iiigKKKKAooooCiiigwWc6OuYmV1HLKkEcvLly5VnqG4R0COxtY7eIckHiP6zHmzH5mpmgKhOK+F7e/gaG4QHIwrgDch8ip9j5dDU3RQc8cO30ugahL+U4ZJkdViS4GSAi9NueRG0DK5yNvnWxp3DbajdXd7ocq2XdSBI+bASZGXbkDsB5eHBHyp66lp8c8bRToskbDDKwyD/AM+tKTW+xyWCQz6NdNA/lGzsPosg549mB+dBqRcca7ZzNb3Nul60ahn7sZYKTgEmLp9VrfHbXKOT6XOp8xuP98YqsaTxJqmjy3D3li0zTsGkmYNzIBAxKgKY88f0q16N27WjRr8VFKkuBu2KGUnz2+POPnQYj20Ttyh0qd2+bf3Rmvj8ucS3vKC2SyQ/pMoUj/1CT9y1Kr246dlsrPgY2kRjny58t3Lnyqtr24bZbjubeW4WR1MCuwUoNiqy4UNkbgWGPWg34+ye7uzu1bUnlA6xxEtj5FgFB/grd4e1PQLC2NzCqqysyfnBunLKeYAJJGeR5YHPyqmaPqOvyzXUljbywC6kEjlowFU4x4XlGOnI459KsfCvYllhPqkveOW3tFGfCcnJ3v1OT1C4+dBW7efVeIW7nfstFYlpCm1eRyNxXkzgEYUHHr606+DeD7fToe7t1OTzeRsbnPuQOnoByqasrRIkWOJFRFGFVQAAPYCs9B4BWO6t1kRkkUOjDDKwyCD5EVlooEPxrwjPok41HSmIhz+djPMICejD9KI9PVfxFm7Fy9332pXM/fXEhMWwdIUBztC+WeRHsB70zriBXVkcBlYEMD0IPIg0gtVtZ+GtRE8AaSxnOCvtzOwn9dc5U+Y+tB0DRWjouqxXUKTwOHjcZUj+hHkR0I8q3qAooooCiiigKKKKAooooCiiigKKKKCE4Z4livYmmi5R940aMxHj24G4D0JyB8q3xqkPfdwJU77buMe4bgvLmV645iucLu2s5NGF/CrW1zFcJHjvGKySBVZmROikht3ttIq08F8Na6m+VBbwvcEPJPN45SDzA5bsD9nAoHlRWO3VgqhzuYAbiBjJxzOPLn5VVu0/is6dYvMgBlYiOLPQMc+I/IAnHnyFBIcR8X2djj4udIyei82Yj12KC2PfFZuHeJba+jMtpKJEU4Y4IwevMMARyrnqx1Owgj7+YflXU5jzSQM0UbN5NkYkbnjw5GeQx1plcL8KNqGnhL9BZkTM3d2e2LK7VAEqKCN3XkeYGM0DOVlbkCD9c1E33CVjMcy2lu59TEufvxVAuuxKOPx6fe3NtJ5Etn8U2MPvqJ1LWta0ySG2ubmGZbg93FLgM6ElRv2naTjP6WQefPNAyV7P9MByLG3z+4Mfd0FTNlpFvD/mYIo/3I1X+gpS8S8VanpyF21HT7nHRCvjb5KnP7yB717p/FOvamii0t47RCPFOwIB90355fIN86Bynl1qO1HX7WAZnuIYv35FB+4nNLdeyO5nydR1W4mz1RC2B8i7EY9goqSsexPTE5us0v78hA/4AtBYf+sLTP8Ax0H89b2mcV2Vw22C6gkb9VZFz92cmoxezbSwMfBQ/cf8ageI+x7TpELQrJauOYaIs3P/AOmc5/hwaBlVD63xPaWn+k3EURPQM3iPyUc/wrnzTONNWiFxa2k0l2kYYd4Y2Z0UHG5SSWX0AYnHlWnoHCd7Mxlm025u2bzlkaME+rE4Y/zCg6K0TjCyu2221zFI36oOG/lOD+FbfEGixXkD29wu5HHP1B8iD5EHnmkOeyrUp2V1tbawKnkVmfd8+UkgyPUYNPbhiymhtYormXv5kXDyc/EfrzPLlk9aBJcMarNw9qLWd2S1nKcq/kAeSyL92GH+HPoBGBAIOQeYI86ofbNw4l1psshAEluplRsc8LzZfkVzy9cGsfYbrDXGloHOTC7Q5PooVl+5XA+lAwaKKKAooooCiiigKKKKAooooCiiig5l4SgF5NpFivijj3zzjy3GR2Ib+CNF/irpmkT/AJN+mIZLq4PN0VYl9gx3N9TtX8fWnvQFaeqaZDcRmK4jSWM9VcAj5/P3rcoNBylJdnTri+K27JdK7LExXCW8ZZlLoP1iCFVumDnJJps9nd1ZaTpqyXN2neXGJpBu3NuZR4Qi5JIHU+uaZOqabHcRPDOgeNxhlPQjr/UA59qqNr2TaZFuMcHjIIVnZn2kjAIVjjI69PKgpOt9r11eSfDaLbsXbOJGUF8eqp9lR05tn5VhsOxa7uXM2qXfjb7QXLv8i7ch8hkU0OCuCrbTYtkAy7Y7yVvtPj19B7CrKKBT8H9itvbyGW6YzskhMS5GzYDlS425ZvUdPnTXC17RQFFFBoClJx1xTcX9ydK0k8+lzODyVejKGHkM4JHMnkPOpTtv4omsrJRb+F52MZcHmq4ydvuemfKp3s84Rg0+1VIfE8gDSSHqxI/BRnAH9/Og2eCeEoNNtxDACSeckh+07ep9h0A8hVhoooDFFFFBWe0ucJpV6W6GB1+rDaPxYVWf8n2zMelbj/rZ5HHywif/AK61v8ojUGTTo4l6TTAP8lBcD+YKfpTB4X0xLa0ghj+zHGoHvyySfckk/WglKKKKAooooCiiigKKKKAooooCiiig/9k=">
            <a:extLst>
              <a:ext uri="{FF2B5EF4-FFF2-40B4-BE49-F238E27FC236}">
                <a16:creationId xmlns:a16="http://schemas.microsoft.com/office/drawing/2014/main" id="{8759E20A-34F6-752F-490F-7FD0081963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-1341438"/>
            <a:ext cx="3762375" cy="312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fr-BF" altLang="fr-BF"/>
          </a:p>
        </p:txBody>
      </p:sp>
      <p:pic>
        <p:nvPicPr>
          <p:cNvPr id="4102" name="Picture 5">
            <a:extLst>
              <a:ext uri="{FF2B5EF4-FFF2-40B4-BE49-F238E27FC236}">
                <a16:creationId xmlns:a16="http://schemas.microsoft.com/office/drawing/2014/main" id="{6F7706B9-DACF-C3CD-9FFC-AB0FE04406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852738"/>
            <a:ext cx="32797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>
            <a:extLst>
              <a:ext uri="{FF2B5EF4-FFF2-40B4-BE49-F238E27FC236}">
                <a16:creationId xmlns:a16="http://schemas.microsoft.com/office/drawing/2014/main" id="{AB8B6380-9A70-A08A-8281-5B055178E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Communication orale </a:t>
            </a:r>
          </a:p>
        </p:txBody>
      </p:sp>
      <p:sp>
        <p:nvSpPr>
          <p:cNvPr id="5123" name="Espace réservé du contenu 2">
            <a:extLst>
              <a:ext uri="{FF2B5EF4-FFF2-40B4-BE49-F238E27FC236}">
                <a16:creationId xmlns:a16="http://schemas.microsoft.com/office/drawing/2014/main" id="{9B266852-A931-2C72-70B5-F434A4E34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BF"/>
              <a:t>Présentation à des conférences scientifiques</a:t>
            </a:r>
          </a:p>
          <a:p>
            <a:r>
              <a:rPr lang="fr-FR" altLang="fr-BF"/>
              <a:t>Principe: meilleurs abstracts pour la communication orale</a:t>
            </a:r>
          </a:p>
          <a:p>
            <a:r>
              <a:rPr lang="fr-FR" altLang="fr-BF"/>
              <a:t>Abstract de qualité moyenne: communication affichée ou poster</a:t>
            </a:r>
          </a:p>
          <a:p>
            <a:endParaRPr lang="fr-FR" altLang="fr-BF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E0B7C617-5CA2-62D3-D77B-71E00EB7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Choisir un sujet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FF5FBC-5BE6-D251-E27B-4F671229C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Questions préliminaires: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Intérêt du sujet dans le cadre de cette conférence?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Sujet est il relié au thème de la conférence?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>
            <a:extLst>
              <a:ext uri="{FF2B5EF4-FFF2-40B4-BE49-F238E27FC236}">
                <a16:creationId xmlns:a16="http://schemas.microsoft.com/office/drawing/2014/main" id="{749A7343-58BC-013D-ED0C-F232BD231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Choisir un sujet</a:t>
            </a:r>
          </a:p>
        </p:txBody>
      </p:sp>
      <p:sp>
        <p:nvSpPr>
          <p:cNvPr id="8195" name="Espace réservé du contenu 2">
            <a:extLst>
              <a:ext uri="{FF2B5EF4-FFF2-40B4-BE49-F238E27FC236}">
                <a16:creationId xmlns:a16="http://schemas.microsoft.com/office/drawing/2014/main" id="{632C52BF-CABF-9805-3EA7-04AE4314B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BF"/>
              <a:t>Sujet est il pertinent ou original?</a:t>
            </a:r>
          </a:p>
          <a:p>
            <a:r>
              <a:rPr lang="fr-FR" altLang="fr-BF"/>
              <a:t>Question provocante ou épineuse liée au travail et susceptible de lancer un bon débat?</a:t>
            </a:r>
          </a:p>
          <a:p>
            <a:r>
              <a:rPr lang="fr-FR" altLang="fr-BF"/>
              <a:t>Sujet intéressant un public interdisciplinaire ou d’horizons divers?</a:t>
            </a:r>
          </a:p>
          <a:p>
            <a:r>
              <a:rPr lang="fr-FR" altLang="fr-BF"/>
              <a:t>Retombées générales du travail?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>
            <a:extLst>
              <a:ext uri="{FF2B5EF4-FFF2-40B4-BE49-F238E27FC236}">
                <a16:creationId xmlns:a16="http://schemas.microsoft.com/office/drawing/2014/main" id="{9123C23D-7B7A-FA1A-230D-375243AE8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Rédiger le résumé</a:t>
            </a:r>
          </a:p>
        </p:txBody>
      </p:sp>
      <p:sp>
        <p:nvSpPr>
          <p:cNvPr id="9219" name="Espace réservé du contenu 2">
            <a:extLst>
              <a:ext uri="{FF2B5EF4-FFF2-40B4-BE49-F238E27FC236}">
                <a16:creationId xmlns:a16="http://schemas.microsoft.com/office/drawing/2014/main" id="{24AB3D4B-FF41-28EF-DF1C-DA5A36824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BF" dirty="0"/>
              <a:t>Buts principaux d’un résumé soumis pour une conférence:</a:t>
            </a:r>
          </a:p>
          <a:p>
            <a:pPr lvl="1"/>
            <a:r>
              <a:rPr lang="fr-FR" altLang="fr-BF" dirty="0"/>
              <a:t>Persuader le comité de sélection</a:t>
            </a:r>
          </a:p>
          <a:p>
            <a:pPr lvl="1"/>
            <a:r>
              <a:rPr lang="fr-FR" altLang="fr-BF" dirty="0"/>
              <a:t>Présenter les grandes lignes de vos arguments pour aider à comprendre le sujet</a:t>
            </a:r>
          </a:p>
          <a:p>
            <a:pPr lvl="1"/>
            <a:r>
              <a:rPr lang="fr-FR" altLang="fr-BF" dirty="0"/>
              <a:t>Aider les participants dans leur choix d’assister à la séance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CC0C92D4-85F4-6C7A-5371-7275948B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Rédiger le résumé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1F14E8-9A01-3DAE-CA31-4A27CCFA2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dirty="0"/>
              <a:t>1ere étape: trouver la filière la plus adaptée à votre sujet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dirty="0"/>
              <a:t>2eme étape: résultats ou problème/programme?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Résumés empiriques: Introduction-</a:t>
            </a:r>
            <a:r>
              <a:rPr lang="fr-FR" dirty="0" err="1"/>
              <a:t>methodologie</a:t>
            </a:r>
            <a:r>
              <a:rPr lang="fr-FR" dirty="0"/>
              <a:t>-</a:t>
            </a:r>
            <a:r>
              <a:rPr lang="fr-FR" dirty="0" err="1"/>
              <a:t>resultats</a:t>
            </a:r>
            <a:r>
              <a:rPr lang="fr-FR" dirty="0"/>
              <a:t>-conclusion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dirty="0"/>
              <a:t>Résumés axés sur des problèmes/programmes/ politiques?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7DFFA068-F1D9-12C4-B435-5387E53A2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BF"/>
              <a:t>Rédiger le résumé</a:t>
            </a:r>
          </a:p>
        </p:txBody>
      </p:sp>
      <p:sp>
        <p:nvSpPr>
          <p:cNvPr id="11267" name="Espace réservé du contenu 2">
            <a:extLst>
              <a:ext uri="{FF2B5EF4-FFF2-40B4-BE49-F238E27FC236}">
                <a16:creationId xmlns:a16="http://schemas.microsoft.com/office/drawing/2014/main" id="{B13446DD-2D7F-D253-EF7C-EA5A01B51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BF"/>
              <a:t>Dresser une liste des points principaux</a:t>
            </a:r>
          </a:p>
          <a:p>
            <a:r>
              <a:rPr lang="fr-FR" altLang="fr-BF"/>
              <a:t>Deux buts: décrire son travail ou sa recherche et énoncer clairement ses objectifs</a:t>
            </a:r>
          </a:p>
          <a:p>
            <a:r>
              <a:rPr lang="fr-FR" altLang="fr-BF"/>
              <a:t>Dire l’essentiel: nombre de mots limité</a:t>
            </a:r>
          </a:p>
          <a:p>
            <a:r>
              <a:rPr lang="fr-FR" altLang="fr-BF"/>
              <a:t>Renseignements fournis sont ils nécessaires?</a:t>
            </a:r>
          </a:p>
          <a:p>
            <a:r>
              <a:rPr lang="fr-FR" altLang="fr-BF"/>
              <a:t>Penser au public cible: quel est il?</a:t>
            </a:r>
          </a:p>
          <a:p>
            <a:endParaRPr lang="fr-FR" altLang="fr-BF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610</Words>
  <Application>Microsoft Office PowerPoint</Application>
  <PresentationFormat>On-screen Show (4:3)</PresentationFormat>
  <Paragraphs>101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Narrow</vt:lpstr>
      <vt:lpstr>Calibri</vt:lpstr>
      <vt:lpstr>Poppins</vt:lpstr>
      <vt:lpstr>Thème Office</vt:lpstr>
      <vt:lpstr>Comment écrire un abstract? </vt:lpstr>
      <vt:lpstr>Introduction </vt:lpstr>
      <vt:lpstr>Introduction </vt:lpstr>
      <vt:lpstr>Communication orale </vt:lpstr>
      <vt:lpstr>Choisir un sujet</vt:lpstr>
      <vt:lpstr>Choisir un sujet</vt:lpstr>
      <vt:lpstr>Rédiger le résumé</vt:lpstr>
      <vt:lpstr>Rédiger le résumé</vt:lpstr>
      <vt:lpstr>Rédiger le résumé</vt:lpstr>
      <vt:lpstr>Rédiger le résumé</vt:lpstr>
      <vt:lpstr>Rédiger le résumé</vt:lpstr>
      <vt:lpstr>Ce qu’il faut eviter </vt:lpstr>
      <vt:lpstr>Ce qu’il faut eviter </vt:lpstr>
      <vt:lpstr>Soumission </vt:lpstr>
      <vt:lpstr>Bon Resumé?</vt:lpstr>
      <vt:lpstr>ICASA 2025</vt:lpstr>
      <vt:lpstr>ICASA 2025</vt:lpstr>
      <vt:lpstr>ICASA 2025</vt:lpstr>
      <vt:lpstr>Fin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Seni KOUANDA</dc:creator>
  <cp:lastModifiedBy>Emmanuel Kuadzi</cp:lastModifiedBy>
  <cp:revision>18</cp:revision>
  <dcterms:created xsi:type="dcterms:W3CDTF">2014-12-17T20:46:44Z</dcterms:created>
  <dcterms:modified xsi:type="dcterms:W3CDTF">2025-03-24T09:54:00Z</dcterms:modified>
</cp:coreProperties>
</file>